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829" r:id="rId2"/>
    <p:sldId id="259" r:id="rId3"/>
    <p:sldId id="1102" r:id="rId4"/>
    <p:sldId id="1116" r:id="rId5"/>
    <p:sldId id="1104" r:id="rId6"/>
    <p:sldId id="1105" r:id="rId7"/>
    <p:sldId id="761" r:id="rId8"/>
    <p:sldId id="799" r:id="rId9"/>
    <p:sldId id="1103" r:id="rId10"/>
    <p:sldId id="1108" r:id="rId11"/>
    <p:sldId id="1106" r:id="rId12"/>
    <p:sldId id="1107" r:id="rId13"/>
    <p:sldId id="1110" r:id="rId14"/>
    <p:sldId id="1111" r:id="rId15"/>
    <p:sldId id="1117" r:id="rId16"/>
    <p:sldId id="1118" r:id="rId17"/>
    <p:sldId id="1112" r:id="rId18"/>
    <p:sldId id="1113" r:id="rId19"/>
    <p:sldId id="1114" r:id="rId20"/>
    <p:sldId id="1122" r:id="rId21"/>
    <p:sldId id="1119" r:id="rId22"/>
    <p:sldId id="1120" r:id="rId23"/>
    <p:sldId id="1129" r:id="rId24"/>
    <p:sldId id="1121" r:id="rId25"/>
    <p:sldId id="1131" r:id="rId26"/>
    <p:sldId id="1130" r:id="rId27"/>
    <p:sldId id="1162" r:id="rId28"/>
    <p:sldId id="1133" r:id="rId29"/>
    <p:sldId id="1132" r:id="rId30"/>
    <p:sldId id="1135" r:id="rId31"/>
    <p:sldId id="1123" r:id="rId32"/>
    <p:sldId id="1124" r:id="rId33"/>
    <p:sldId id="1125" r:id="rId34"/>
    <p:sldId id="1136" r:id="rId35"/>
    <p:sldId id="1138" r:id="rId36"/>
    <p:sldId id="1139" r:id="rId37"/>
    <p:sldId id="1137" r:id="rId38"/>
    <p:sldId id="1140" r:id="rId39"/>
    <p:sldId id="1141" r:id="rId40"/>
    <p:sldId id="1126" r:id="rId41"/>
    <p:sldId id="1127" r:id="rId42"/>
    <p:sldId id="1145" r:id="rId43"/>
    <p:sldId id="1143" r:id="rId44"/>
    <p:sldId id="1144" r:id="rId45"/>
    <p:sldId id="1142" r:id="rId46"/>
    <p:sldId id="1151" r:id="rId47"/>
    <p:sldId id="1153" r:id="rId48"/>
    <p:sldId id="1154" r:id="rId49"/>
    <p:sldId id="1158" r:id="rId50"/>
    <p:sldId id="1148" r:id="rId51"/>
    <p:sldId id="1149" r:id="rId52"/>
    <p:sldId id="1150" r:id="rId53"/>
    <p:sldId id="1155" r:id="rId54"/>
    <p:sldId id="1156" r:id="rId55"/>
    <p:sldId id="1159" r:id="rId56"/>
    <p:sldId id="1160" r:id="rId57"/>
    <p:sldId id="790" r:id="rId58"/>
  </p:sldIdLst>
  <p:sldSz cx="9144000" cy="5143500" type="screen16x9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95DF16-B072-461B-9463-CF28750CB27B}">
          <p14:sldIdLst>
            <p14:sldId id="829"/>
            <p14:sldId id="259"/>
            <p14:sldId id="1102"/>
            <p14:sldId id="1116"/>
            <p14:sldId id="1104"/>
            <p14:sldId id="1105"/>
            <p14:sldId id="761"/>
            <p14:sldId id="799"/>
            <p14:sldId id="1103"/>
            <p14:sldId id="1108"/>
            <p14:sldId id="1106"/>
            <p14:sldId id="1107"/>
            <p14:sldId id="1110"/>
            <p14:sldId id="1111"/>
            <p14:sldId id="1117"/>
            <p14:sldId id="1118"/>
            <p14:sldId id="1112"/>
            <p14:sldId id="1113"/>
            <p14:sldId id="1114"/>
            <p14:sldId id="1122"/>
            <p14:sldId id="1119"/>
            <p14:sldId id="1120"/>
            <p14:sldId id="1129"/>
            <p14:sldId id="1121"/>
            <p14:sldId id="1131"/>
            <p14:sldId id="1130"/>
            <p14:sldId id="1162"/>
            <p14:sldId id="1133"/>
            <p14:sldId id="1132"/>
            <p14:sldId id="1135"/>
            <p14:sldId id="1123"/>
            <p14:sldId id="1124"/>
            <p14:sldId id="1125"/>
            <p14:sldId id="1136"/>
            <p14:sldId id="1138"/>
            <p14:sldId id="1139"/>
            <p14:sldId id="1137"/>
            <p14:sldId id="1140"/>
            <p14:sldId id="1141"/>
            <p14:sldId id="1126"/>
            <p14:sldId id="1127"/>
            <p14:sldId id="1145"/>
            <p14:sldId id="1143"/>
            <p14:sldId id="1144"/>
            <p14:sldId id="1142"/>
            <p14:sldId id="1151"/>
            <p14:sldId id="1153"/>
            <p14:sldId id="1154"/>
            <p14:sldId id="1158"/>
            <p14:sldId id="1148"/>
            <p14:sldId id="1149"/>
            <p14:sldId id="1150"/>
            <p14:sldId id="1155"/>
            <p14:sldId id="1156"/>
            <p14:sldId id="1159"/>
            <p14:sldId id="1160"/>
            <p14:sldId id="7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" userDrawn="1">
          <p15:clr>
            <a:srgbClr val="A4A3A4"/>
          </p15:clr>
        </p15:guide>
        <p15:guide id="5" pos="295" userDrawn="1">
          <p15:clr>
            <a:srgbClr val="A4A3A4"/>
          </p15:clr>
        </p15:guide>
        <p15:guide id="6" pos="3787" userDrawn="1">
          <p15:clr>
            <a:srgbClr val="A4A3A4"/>
          </p15:clr>
        </p15:guide>
        <p15:guide id="7" orient="horz" pos="2754" userDrawn="1">
          <p15:clr>
            <a:srgbClr val="A4A3A4"/>
          </p15:clr>
        </p15:guide>
        <p15:guide id="10" pos="204" userDrawn="1">
          <p15:clr>
            <a:srgbClr val="A4A3A4"/>
          </p15:clr>
        </p15:guide>
        <p15:guide id="11" pos="521" userDrawn="1">
          <p15:clr>
            <a:srgbClr val="A4A3A4"/>
          </p15:clr>
        </p15:guide>
        <p15:guide id="12" pos="431" userDrawn="1">
          <p15:clr>
            <a:srgbClr val="A4A3A4"/>
          </p15:clr>
        </p15:guide>
        <p15:guide id="13" orient="horz" pos="486" userDrawn="1">
          <p15:clr>
            <a:srgbClr val="A4A3A4"/>
          </p15:clr>
        </p15:guide>
        <p15:guide id="14" orient="horz" pos="758" userDrawn="1">
          <p15:clr>
            <a:srgbClr val="A4A3A4"/>
          </p15:clr>
        </p15:guide>
        <p15:guide id="15" orient="horz" pos="804" userDrawn="1">
          <p15:clr>
            <a:srgbClr val="A4A3A4"/>
          </p15:clr>
        </p15:guide>
        <p15:guide id="16" orient="horz" pos="10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0CE9C"/>
    <a:srgbClr val="0AB2BA"/>
    <a:srgbClr val="007EB0"/>
    <a:srgbClr val="0C5CA4"/>
    <a:srgbClr val="0076A3"/>
    <a:srgbClr val="1C999C"/>
    <a:srgbClr val="54A20E"/>
    <a:srgbClr val="0E6EC3"/>
    <a:srgbClr val="F2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4" autoAdjust="0"/>
    <p:restoredTop sz="86329" autoAdjust="0"/>
  </p:normalViewPr>
  <p:slideViewPr>
    <p:cSldViewPr>
      <p:cViewPr varScale="1">
        <p:scale>
          <a:sx n="151" d="100"/>
          <a:sy n="151" d="100"/>
        </p:scale>
        <p:origin x="824" y="184"/>
      </p:cViewPr>
      <p:guideLst>
        <p:guide orient="horz" pos="123"/>
        <p:guide pos="295"/>
        <p:guide pos="3787"/>
        <p:guide orient="horz" pos="2754"/>
        <p:guide pos="204"/>
        <p:guide pos="521"/>
        <p:guide pos="431"/>
        <p:guide orient="horz" pos="486"/>
        <p:guide orient="horz" pos="758"/>
        <p:guide orient="horz" pos="804"/>
        <p:guide orient="horz" pos="103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58" d="100"/>
          <a:sy n="158" d="100"/>
        </p:scale>
        <p:origin x="6880" y="216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7FED-F064-4CBC-9BBB-7623E9DD0B85}" type="datetimeFigureOut"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pPr/>
              <a:t>2022. 6. 6.</a:t>
            </a:fld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F09AB-3BE7-4AFB-8DE2-E0024338E384}" type="slidenum"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pPr/>
              <a:t>‹#›</a:t>
            </a:fld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5507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fld id="{7B47AA1E-77FB-43DB-A1EF-13FD4601E1CB}" type="datetimeFigureOut">
              <a:rPr lang="ko-KR" altLang="en-US" smtClean="0"/>
              <a:pPr/>
              <a:t>2022. 6. 6.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fld id="{8D041AF3-492D-4A22-94C2-082532C36E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1069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2016_서울대\02_콘텐츠개발\02_기획\01_과정기획\02_교양강좌\PPT템플릿\2차 수정\[교양강좌,교수강의]PPT템플릿_타입B_수정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F1339-114B-48E9-80FD-0BC2730F81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</p:spPr>
        <p:txBody>
          <a:bodyPr/>
          <a:lstStyle>
            <a:lvl1pPr marL="457200" indent="-457200" eaLnBrk="0" latinLnBrk="0">
              <a:lnSpc>
                <a:spcPct val="125000"/>
              </a:lnSpc>
              <a:buFont typeface="+mj-lt"/>
              <a:buAutoNum type="arabicPeriod"/>
              <a:defRPr sz="2400" b="1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eaLnBrk="0" latinLnBrk="0">
              <a:lnSpc>
                <a:spcPct val="125000"/>
              </a:lnSpc>
              <a:buFontTx/>
              <a:buBlip>
                <a:blip r:embed="rId2"/>
              </a:buBlip>
              <a:defRPr sz="20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eaLnBrk="0" latinLnBrk="0">
              <a:lnSpc>
                <a:spcPct val="125000"/>
              </a:lnSpc>
              <a:buFontTx/>
              <a:buBlip>
                <a:blip r:embed="rId3"/>
              </a:buBlip>
              <a:defRPr sz="18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eaLnBrk="0" latinLnBrk="0">
              <a:lnSpc>
                <a:spcPct val="125000"/>
              </a:lnSpc>
              <a:buFont typeface="Wingdings" panose="05000000000000000000" pitchFamily="2" charset="2"/>
              <a:buChar char="Ø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D8354-A65D-C047-AD81-8FE636BFF63E}"/>
              </a:ext>
            </a:extLst>
          </p:cNvPr>
          <p:cNvSpPr txBox="1"/>
          <p:nvPr userDrawn="1"/>
        </p:nvSpPr>
        <p:spPr>
          <a:xfrm>
            <a:off x="8028384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FD7DC0-0036-4543-B1C3-23A408FDE266}" type="slidenum">
              <a:rPr lang="en-US" sz="1200" smtClean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pPr algn="r"/>
              <a:t>‹#›</a:t>
            </a:fld>
            <a:r>
              <a:rPr lang="en-US" sz="1200" dirty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t> / </a:t>
            </a:r>
            <a:r>
              <a:rPr lang="en-US" altLang="ko-KR" sz="1200" dirty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t>56</a:t>
            </a:r>
            <a:endParaRPr lang="en-US" sz="1200" dirty="0">
              <a:solidFill>
                <a:srgbClr val="55111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695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F1339-114B-48E9-80FD-0BC2730F81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</p:spPr>
        <p:txBody>
          <a:bodyPr/>
          <a:lstStyle>
            <a:lvl1pPr marL="457200" indent="-457200" eaLnBrk="0" latinLnBrk="0">
              <a:lnSpc>
                <a:spcPct val="125000"/>
              </a:lnSpc>
              <a:buFont typeface="+mj-lt"/>
              <a:buAutoNum type="arabicPeriod"/>
              <a:defRPr sz="2400" b="1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eaLnBrk="0" latinLnBrk="0">
              <a:lnSpc>
                <a:spcPct val="125000"/>
              </a:lnSpc>
              <a:buFontTx/>
              <a:buBlip>
                <a:blip r:embed="rId2"/>
              </a:buBlip>
              <a:defRPr sz="20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eaLnBrk="0" latinLnBrk="0">
              <a:lnSpc>
                <a:spcPct val="125000"/>
              </a:lnSpc>
              <a:buFontTx/>
              <a:buBlip>
                <a:blip r:embed="rId3"/>
              </a:buBlip>
              <a:defRPr sz="18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eaLnBrk="0" latinLnBrk="0">
              <a:lnSpc>
                <a:spcPct val="125000"/>
              </a:lnSpc>
              <a:buFont typeface="Wingdings" panose="05000000000000000000" pitchFamily="2" charset="2"/>
              <a:buChar char="Ø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5668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fontAlgn="base"/>
            <a:endParaRPr lang="ko-KR" altLang="en-US" b="1" dirty="0">
              <a:solidFill>
                <a:prstClr val="whit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BA45F-1460-4FFC-97F4-6CEAA1B99C18}"/>
              </a:ext>
            </a:extLst>
          </p:cNvPr>
          <p:cNvSpPr txBox="1"/>
          <p:nvPr userDrawn="1"/>
        </p:nvSpPr>
        <p:spPr>
          <a:xfrm>
            <a:off x="335760" y="4835723"/>
            <a:ext cx="64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11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Stuart Russell &amp; Peter </a:t>
            </a:r>
            <a:r>
              <a:rPr kumimoji="1" lang="en-US" altLang="ko-KR" sz="1100" dirty="0" err="1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kumimoji="1" lang="en-US" altLang="ko-KR" sz="11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(2021), Artificial Intelligence: A Modern Approach (4th Edition)</a:t>
            </a:r>
            <a:endParaRPr lang="en-US" sz="1100" dirty="0">
              <a:solidFill>
                <a:srgbClr val="551111"/>
              </a:solidFill>
              <a:latin typeface="Times New Roman" panose="02020603050405020304" pitchFamily="18" charset="0"/>
              <a:ea typeface="HY견고딕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234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940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99"/>
          <a:stretch/>
        </p:blipFill>
        <p:spPr>
          <a:xfrm>
            <a:off x="0" y="0"/>
            <a:ext cx="9144000" cy="6275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62" r:id="rId3"/>
    <p:sldLayoutId id="2147483661" r:id="rId4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9"/>
          <p:cNvSpPr txBox="1">
            <a:spLocks/>
          </p:cNvSpPr>
          <p:nvPr/>
        </p:nvSpPr>
        <p:spPr>
          <a:xfrm>
            <a:off x="467544" y="771550"/>
            <a:ext cx="6258070" cy="63718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/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</a:t>
            </a:r>
          </a:p>
        </p:txBody>
      </p:sp>
      <p:sp>
        <p:nvSpPr>
          <p:cNvPr id="8" name="제목 9"/>
          <p:cNvSpPr txBox="1">
            <a:spLocks/>
          </p:cNvSpPr>
          <p:nvPr/>
        </p:nvSpPr>
        <p:spPr>
          <a:xfrm>
            <a:off x="467544" y="1535795"/>
            <a:ext cx="6912768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차시 </a:t>
            </a:r>
            <a:r>
              <a:rPr lang="en-US" altLang="ko-KR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Robotics</a:t>
            </a:r>
          </a:p>
        </p:txBody>
      </p:sp>
      <p:sp>
        <p:nvSpPr>
          <p:cNvPr id="10" name="직사각형 8">
            <a:extLst>
              <a:ext uri="{FF2B5EF4-FFF2-40B4-BE49-F238E27FC236}">
                <a16:creationId xmlns:a16="http://schemas.microsoft.com/office/drawing/2014/main" id="{864F5842-D0B0-4993-9B4C-8DFABBD18C65}"/>
              </a:ext>
            </a:extLst>
          </p:cNvPr>
          <p:cNvSpPr/>
          <p:nvPr/>
        </p:nvSpPr>
        <p:spPr>
          <a:xfrm>
            <a:off x="1907704" y="215393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서울대학교 컴퓨터공학부</a:t>
            </a:r>
          </a:p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담당 교수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장병탁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r"/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Seoul National University</a:t>
            </a:r>
          </a:p>
          <a:p>
            <a:pPr algn="r"/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Byoung-Tak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Zhang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775C4C-D335-A64C-8A80-353571B1C6A4}"/>
              </a:ext>
            </a:extLst>
          </p:cNvPr>
          <p:cNvSpPr/>
          <p:nvPr/>
        </p:nvSpPr>
        <p:spPr>
          <a:xfrm>
            <a:off x="2843808" y="77949"/>
            <a:ext cx="5040560" cy="141368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2800" b="1" dirty="0">
                <a:latin typeface="+mj-lt"/>
              </a:rPr>
              <a:t>22</a:t>
            </a:r>
            <a:r>
              <a:rPr kumimoji="1" lang="ko-KR" altLang="en-US" sz="2800" b="1" dirty="0">
                <a:latin typeface="+mj-lt"/>
              </a:rPr>
              <a:t>년 삼성 </a:t>
            </a:r>
            <a:r>
              <a:rPr kumimoji="1" lang="en-US" altLang="ko-KR" sz="2800" b="1" dirty="0">
                <a:latin typeface="+mj-lt"/>
              </a:rPr>
              <a:t>AI </a:t>
            </a:r>
            <a:r>
              <a:rPr kumimoji="1" lang="ko-KR" altLang="en-US" sz="2800" b="1" dirty="0" err="1">
                <a:latin typeface="+mj-lt"/>
              </a:rPr>
              <a:t>전문가과정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en-US" altLang="ko-KR" sz="2800" b="1" dirty="0">
                <a:latin typeface="+mj-lt"/>
              </a:rPr>
              <a:t>6</a:t>
            </a:r>
            <a:r>
              <a:rPr kumimoji="1" lang="ko-KR" altLang="en-US" sz="2800" b="1" dirty="0">
                <a:latin typeface="+mj-lt"/>
              </a:rPr>
              <a:t>월 </a:t>
            </a:r>
            <a:r>
              <a:rPr kumimoji="1" lang="en-US" altLang="ko-KR" sz="2800" b="1" dirty="0">
                <a:latin typeface="+mj-lt"/>
              </a:rPr>
              <a:t>9</a:t>
            </a:r>
            <a:r>
              <a:rPr kumimoji="1" lang="ko-KR" altLang="en-US" sz="2800" b="1" dirty="0">
                <a:latin typeface="+mj-lt"/>
              </a:rPr>
              <a:t>일 목요일 </a:t>
            </a:r>
            <a:r>
              <a:rPr kumimoji="1" lang="en-US" altLang="ko-KR" sz="2800" b="1" dirty="0">
                <a:latin typeface="+mj-lt"/>
              </a:rPr>
              <a:t>5</a:t>
            </a:r>
            <a:r>
              <a:rPr kumimoji="1" lang="ko-KR" altLang="en-US" sz="2800" b="1" dirty="0">
                <a:latin typeface="+mj-lt"/>
              </a:rPr>
              <a:t>교시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ko-KR" altLang="en-US" sz="2800" b="1" dirty="0" err="1">
                <a:latin typeface="+mj-lt"/>
              </a:rPr>
              <a:t>장병탁</a:t>
            </a:r>
            <a:endParaRPr kumimoji="1" lang="ko-KR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9053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20.1 Robots (2/2)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What are robots? (cont’d)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Maximizing expected utility</a:t>
            </a:r>
            <a:r>
              <a:rPr lang="en-US" sz="2000" dirty="0"/>
              <a:t> </a:t>
            </a:r>
            <a:r>
              <a:rPr lang="en-US" sz="2000" b="0" dirty="0"/>
              <a:t>= Choosing how to actuate its effectors to assert the </a:t>
            </a:r>
            <a:r>
              <a:rPr lang="en-US" sz="2000" b="0" i="1" dirty="0"/>
              <a:t>right </a:t>
            </a:r>
            <a:r>
              <a:rPr lang="en-US" sz="2000" b="0" dirty="0"/>
              <a:t>physical forces. 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Robot operate in </a:t>
            </a:r>
            <a:r>
              <a:rPr lang="en-US" sz="2000" dirty="0">
                <a:solidFill>
                  <a:srgbClr val="0000FF"/>
                </a:solidFill>
              </a:rPr>
              <a:t>partially observable</a:t>
            </a:r>
            <a:r>
              <a:rPr lang="en-US" sz="2000" dirty="0"/>
              <a:t> </a:t>
            </a:r>
            <a:r>
              <a:rPr lang="en-US" sz="2000" b="0" dirty="0"/>
              <a:t>and </a:t>
            </a:r>
            <a:r>
              <a:rPr lang="en-US" sz="2000" dirty="0">
                <a:solidFill>
                  <a:srgbClr val="0000FF"/>
                </a:solidFill>
              </a:rPr>
              <a:t>stochastic</a:t>
            </a:r>
            <a:r>
              <a:rPr lang="en-US" sz="2000" b="0" dirty="0"/>
              <a:t> environment.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Cameras cannot see around corners, and gears can slip.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Other agents in the same environment are </a:t>
            </a:r>
            <a:r>
              <a:rPr lang="en-US" dirty="0">
                <a:solidFill>
                  <a:srgbClr val="0000FF"/>
                </a:solidFill>
              </a:rPr>
              <a:t>unpredictable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Robot usually model their environment with a </a:t>
            </a:r>
            <a:r>
              <a:rPr lang="en-US" sz="2000" dirty="0">
                <a:solidFill>
                  <a:srgbClr val="0000FF"/>
                </a:solidFill>
              </a:rPr>
              <a:t>continuous action space</a:t>
            </a:r>
            <a:r>
              <a:rPr lang="en-US" sz="2000" dirty="0"/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Robot’s position has continuous coordinates.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Amount of current a robot sends to its motor is measured in continuous units.</a:t>
            </a:r>
          </a:p>
        </p:txBody>
      </p:sp>
    </p:spTree>
    <p:extLst>
      <p:ext uri="{BB962C8B-B14F-4D97-AF65-F5344CB8AC3E}">
        <p14:creationId xmlns:p14="http://schemas.microsoft.com/office/powerpoint/2010/main" val="803929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20.2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Robot Hardware</a:t>
            </a:r>
          </a:p>
        </p:txBody>
      </p:sp>
    </p:spTree>
    <p:extLst>
      <p:ext uri="{BB962C8B-B14F-4D97-AF65-F5344CB8AC3E}">
        <p14:creationId xmlns:p14="http://schemas.microsoft.com/office/powerpoint/2010/main" val="4110941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20.2 Robot Hardware (1/</a:t>
            </a:r>
            <a:r>
              <a:rPr lang="en-US" altLang="ko-KR" dirty="0"/>
              <a:t>5</a:t>
            </a:r>
            <a:r>
              <a:rPr lang="en-US" dirty="0"/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5236458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Types of Robots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Manipulators</a:t>
            </a:r>
            <a:r>
              <a:rPr lang="en-US" sz="2000" dirty="0"/>
              <a:t> </a:t>
            </a:r>
            <a:r>
              <a:rPr lang="en-US" sz="2000" b="0" dirty="0"/>
              <a:t>(robot arms)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Physically anchored to their workspace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Most common type of industrial robots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Mobile robots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Move around the environment using wheels, legs, etc.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Other types of robots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Prostheses, exoskeletons, robots with wings, swarms.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D03B0-0EB6-AC65-7AD6-42C94CEE8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371"/>
          <a:stretch/>
        </p:blipFill>
        <p:spPr>
          <a:xfrm>
            <a:off x="5317933" y="2781894"/>
            <a:ext cx="3751998" cy="17522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0C471C-6116-D083-C69D-2E7B901740AC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1DBD7E-13C5-52A5-03E8-7435FE267E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19"/>
          <a:stretch/>
        </p:blipFill>
        <p:spPr>
          <a:xfrm>
            <a:off x="5231987" y="1203598"/>
            <a:ext cx="3888432" cy="161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5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20.2 Robot Hardware (</a:t>
            </a:r>
            <a:r>
              <a:rPr lang="en-US" altLang="ko-KR" dirty="0"/>
              <a:t>2/5</a:t>
            </a:r>
            <a:r>
              <a:rPr lang="en-US" dirty="0"/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5970866" cy="417646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Sensing the World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b="0" dirty="0"/>
              <a:t>Sensors are the perceptual interface between robot and environment.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>
                <a:solidFill>
                  <a:srgbClr val="0000FF"/>
                </a:solidFill>
              </a:rPr>
              <a:t>Passive sensors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800" dirty="0"/>
              <a:t>Capture signals that are generated by other sources in the environment. E.g. camera sensors.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>
                <a:solidFill>
                  <a:srgbClr val="0000FF"/>
                </a:solidFill>
              </a:rPr>
              <a:t>Active sensors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800" dirty="0"/>
              <a:t>Send energy into the environment and receive the reflected energy. E.g. sonar sensors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>
                <a:solidFill>
                  <a:srgbClr val="0000FF"/>
                </a:solidFill>
              </a:rPr>
              <a:t>Sonar sensors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800" dirty="0"/>
              <a:t>Active range finders that emit directional sound waves, which are reflected by objects, with some of the sound making it back to the sensor.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976197-9789-524B-AA34-64BC2BA73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979" y="2355726"/>
            <a:ext cx="2408509" cy="22981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232CA2-DE83-A84C-A186-6208740E0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626" y="860794"/>
            <a:ext cx="2582955" cy="127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9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20.2 Robot Hardware (</a:t>
            </a:r>
            <a:r>
              <a:rPr lang="en-US" altLang="ko-KR" dirty="0"/>
              <a:t>3/5</a:t>
            </a:r>
            <a:r>
              <a:rPr lang="en-US" dirty="0"/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808240" cy="381642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Optical Range Sensors</a:t>
            </a:r>
            <a:endParaRPr lang="en-US" sz="2200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/>
              <a:t>Active optical range finders</a:t>
            </a:r>
            <a:r>
              <a:rPr lang="en-US" sz="2000" b="0" dirty="0"/>
              <a:t>: </a:t>
            </a:r>
            <a:r>
              <a:rPr lang="en-US" sz="1800" b="0" dirty="0"/>
              <a:t>Measure the time until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0" dirty="0"/>
              <a:t>         a reflection of signal arrives back at the sensor.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Time-of-flight camera</a:t>
            </a:r>
            <a:r>
              <a:rPr lang="en-US" sz="2000" b="0" dirty="0">
                <a:solidFill>
                  <a:srgbClr val="0000FF"/>
                </a:solidFill>
              </a:rPr>
              <a:t>:</a:t>
            </a:r>
            <a:r>
              <a:rPr lang="en-US" sz="2000" b="0" dirty="0"/>
              <a:t> acquires range images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Lidar </a:t>
            </a:r>
            <a:r>
              <a:rPr lang="en-US" sz="2000" b="0" dirty="0"/>
              <a:t>(light detection and ranging): emit laser beams and sense the reflected beam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Kinect</a:t>
            </a:r>
            <a:r>
              <a:rPr lang="en-US" sz="2000" b="0" dirty="0"/>
              <a:t> is a low-cost sensor that combines </a:t>
            </a:r>
            <a:r>
              <a:rPr lang="en-US" sz="2000" b="0" dirty="0">
                <a:solidFill>
                  <a:srgbClr val="0000FF"/>
                </a:solidFill>
              </a:rPr>
              <a:t>camera </a:t>
            </a:r>
            <a:r>
              <a:rPr lang="en-US" sz="2000" b="0" dirty="0"/>
              <a:t>and a </a:t>
            </a:r>
            <a:r>
              <a:rPr lang="en-US" sz="2000" b="0" dirty="0">
                <a:solidFill>
                  <a:srgbClr val="0000FF"/>
                </a:solidFill>
              </a:rPr>
              <a:t>structured light</a:t>
            </a:r>
            <a:r>
              <a:rPr lang="en-US" sz="2000" b="0" dirty="0"/>
              <a:t> projector.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800" dirty="0"/>
              <a:t>Projects a pattern of grid lines onto a scene.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800" dirty="0"/>
              <a:t>The camera sees how the grid lines bend, giving information about the objects.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524B4-03D0-FD58-8978-8D21E504421F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20F52F-4519-634D-9B0C-3748B6CC2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152" y="987574"/>
            <a:ext cx="2583136" cy="135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25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20.2 Robot Hardware (</a:t>
            </a:r>
            <a:r>
              <a:rPr lang="en-US" altLang="ko-KR" dirty="0"/>
              <a:t>4/5</a:t>
            </a:r>
            <a:r>
              <a:rPr lang="en-US" dirty="0"/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699542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Types of Sensors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/>
              <a:t>Radar</a:t>
            </a:r>
            <a:r>
              <a:rPr lang="en-US" sz="1800" b="0" dirty="0"/>
              <a:t>: Range finding sensor that measure distances up to kilometers and see through fog.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/>
              <a:t>Tactile sensors: </a:t>
            </a:r>
            <a:r>
              <a:rPr lang="en-US" altLang="ko-KR" sz="1800" b="0" dirty="0"/>
              <a:t>whiskers, touch-sensitive skin</a:t>
            </a:r>
            <a:endParaRPr lang="en-US" sz="2000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/>
              <a:t>Location sensors</a:t>
            </a:r>
            <a:r>
              <a:rPr lang="en-US" sz="1800" b="0" dirty="0"/>
              <a:t>: Use range sensing to determine location.</a:t>
            </a:r>
            <a:endParaRPr lang="en-US" sz="1800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800" dirty="0"/>
              <a:t>E.g. </a:t>
            </a:r>
            <a:r>
              <a:rPr lang="en-US" sz="1800" dirty="0">
                <a:solidFill>
                  <a:srgbClr val="0000FF"/>
                </a:solidFill>
              </a:rPr>
              <a:t>Global positioning system </a:t>
            </a:r>
            <a:r>
              <a:rPr lang="en-US" sz="1800" dirty="0"/>
              <a:t>(GPS)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/>
              <a:t>Proprioceptive sensors</a:t>
            </a:r>
            <a:r>
              <a:rPr lang="en-US" sz="1800" b="0" dirty="0"/>
              <a:t>: Inform the robot of its own motion</a:t>
            </a:r>
            <a:endParaRPr lang="en-US" sz="1800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800" dirty="0"/>
              <a:t>Equipped with shaft decoders that measure the angular motion of a shaft.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800" dirty="0"/>
              <a:t>Shaft decoders: </a:t>
            </a:r>
            <a:r>
              <a:rPr lang="en-US" sz="1800" b="0" dirty="0"/>
              <a:t>measure the angular motion of a shaft. Reports wheel revolutions for odometry.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/>
              <a:t>Inertial sensors</a:t>
            </a:r>
            <a:r>
              <a:rPr lang="en-US" sz="1800" b="0" dirty="0"/>
              <a:t>: Rely on the resistance of mass to the change of velocity.</a:t>
            </a:r>
            <a:endParaRPr lang="en-US" sz="1800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800" dirty="0"/>
              <a:t>E.g. Gyroscopes.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/>
              <a:t>Force sensors and torque sensors</a:t>
            </a:r>
            <a:r>
              <a:rPr lang="en-US" sz="1800" b="0" dirty="0"/>
              <a:t>: Inform the robot of its own motion.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7952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20.2 Robot Hardware (5</a:t>
            </a:r>
            <a:r>
              <a:rPr lang="en-US" altLang="ko-KR" dirty="0"/>
              <a:t>/5</a:t>
            </a:r>
            <a:r>
              <a:rPr lang="en-US" dirty="0"/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59" y="771550"/>
            <a:ext cx="6828529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Actuators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Mechanism that indicates the motion of an </a:t>
            </a:r>
            <a:r>
              <a:rPr lang="en-US" sz="2000" dirty="0">
                <a:solidFill>
                  <a:srgbClr val="0000FF"/>
                </a:solidFill>
              </a:rPr>
              <a:t>effector</a:t>
            </a:r>
            <a:r>
              <a:rPr lang="en-US" sz="2000" b="0" dirty="0"/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rgbClr val="0000FF"/>
                </a:solidFill>
              </a:rPr>
              <a:t>Electric</a:t>
            </a:r>
            <a:r>
              <a:rPr lang="en-US" b="0" dirty="0"/>
              <a:t> actuators: electricity to spin up a motor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rgbClr val="0000FF"/>
                </a:solidFill>
              </a:rPr>
              <a:t>Hydraulic</a:t>
            </a:r>
            <a:r>
              <a:rPr lang="en-US" b="0" dirty="0">
                <a:solidFill>
                  <a:srgbClr val="0000FF"/>
                </a:solidFill>
              </a:rPr>
              <a:t> </a:t>
            </a:r>
            <a:r>
              <a:rPr lang="en-US" b="0" dirty="0"/>
              <a:t>actuators: </a:t>
            </a:r>
            <a:r>
              <a:rPr lang="en-US" sz="1800" b="0" dirty="0"/>
              <a:t>pressurized hydraulic fluid (oil, water)</a:t>
            </a:r>
            <a:endParaRPr lang="en-US" b="0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dirty="0">
                <a:solidFill>
                  <a:srgbClr val="0000FF"/>
                </a:solidFill>
              </a:rPr>
              <a:t>Pneumatic</a:t>
            </a:r>
            <a:r>
              <a:rPr lang="en-US" b="0" dirty="0"/>
              <a:t> actuators</a:t>
            </a:r>
            <a:r>
              <a:rPr lang="en-US" dirty="0"/>
              <a:t>: compressed air</a:t>
            </a:r>
            <a:endParaRPr lang="en-US" b="0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Joints</a:t>
            </a:r>
            <a:r>
              <a:rPr lang="en-US" sz="2000" b="0" dirty="0"/>
              <a:t>, which connect rigid bodies (links)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800" b="1" dirty="0">
                <a:solidFill>
                  <a:srgbClr val="0000FF"/>
                </a:solidFill>
              </a:rPr>
              <a:t>Revolute</a:t>
            </a:r>
            <a:r>
              <a:rPr lang="en-US" sz="1800" dirty="0">
                <a:solidFill>
                  <a:srgbClr val="0000FF"/>
                </a:solidFill>
              </a:rPr>
              <a:t> joints</a:t>
            </a:r>
            <a:r>
              <a:rPr lang="en-US" sz="1800" dirty="0"/>
              <a:t>: One like rotates with respect to the other.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800" b="1" dirty="0">
                <a:solidFill>
                  <a:srgbClr val="0000FF"/>
                </a:solidFill>
              </a:rPr>
              <a:t>Prismatic</a:t>
            </a:r>
            <a:r>
              <a:rPr lang="en-US" sz="1800" dirty="0">
                <a:solidFill>
                  <a:srgbClr val="0000FF"/>
                </a:solidFill>
              </a:rPr>
              <a:t> joints</a:t>
            </a:r>
            <a:r>
              <a:rPr lang="en-US" sz="1800" dirty="0"/>
              <a:t>: One link slides along the other. 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Grippers</a:t>
            </a:r>
            <a:r>
              <a:rPr lang="en-US" sz="2000" b="0" dirty="0"/>
              <a:t>: Most basic gripper is the </a:t>
            </a:r>
            <a:r>
              <a:rPr lang="en-US" sz="2000" b="0" dirty="0">
                <a:solidFill>
                  <a:srgbClr val="0000FF"/>
                </a:solidFill>
              </a:rPr>
              <a:t>parallel jaw </a:t>
            </a:r>
            <a:r>
              <a:rPr lang="en-US" sz="2000" dirty="0">
                <a:solidFill>
                  <a:srgbClr val="0000FF"/>
                </a:solidFill>
              </a:rPr>
              <a:t>gripper</a:t>
            </a:r>
            <a:r>
              <a:rPr lang="en-US" sz="2000" b="0" dirty="0"/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800" dirty="0"/>
              <a:t>Equipped with two fingers and a single actuator that moves the fingers together to grasp objects.</a:t>
            </a:r>
            <a:endParaRPr lang="en-US" sz="1800" b="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CD9085-90B3-0047-9250-8AEA61AAB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483" y="2875176"/>
            <a:ext cx="1712797" cy="17127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2982ED-5E78-0443-9447-5DC1A06E6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843558"/>
            <a:ext cx="1875532" cy="187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73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20.3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What Kind of Problem Is          	Robotics Solving?</a:t>
            </a:r>
          </a:p>
        </p:txBody>
      </p:sp>
    </p:spTree>
    <p:extLst>
      <p:ext uri="{BB962C8B-B14F-4D97-AF65-F5344CB8AC3E}">
        <p14:creationId xmlns:p14="http://schemas.microsoft.com/office/powerpoint/2010/main" val="794239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484712" cy="511200"/>
          </a:xfrm>
        </p:spPr>
        <p:txBody>
          <a:bodyPr/>
          <a:lstStyle/>
          <a:p>
            <a:r>
              <a:rPr lang="en-US" dirty="0"/>
              <a:t>20.3 What Kind of Problem Is Robotics Solving? (1/3)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What are we trying to solve?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Agent that drives the hardware to achieve our goals.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Step 1. Decide the computational framework for the agent.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Step 2. Instantiate its ingredients: </a:t>
            </a:r>
            <a:r>
              <a:rPr lang="en-US" dirty="0">
                <a:solidFill>
                  <a:srgbClr val="0000FF"/>
                </a:solidFill>
              </a:rPr>
              <a:t>states, actions, reward or utility functions, observation spaces,</a:t>
            </a:r>
            <a:r>
              <a:rPr lang="en-US" dirty="0"/>
              <a:t> etc.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endParaRPr lang="en-US" sz="2000" b="0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Usually, the robot is acting in service of a human.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For most robot settings, the true reward function lies with the user.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However, there is a huge gap between </a:t>
            </a:r>
            <a:r>
              <a:rPr lang="en-US" sz="2000" b="0" dirty="0">
                <a:solidFill>
                  <a:srgbClr val="0000FF"/>
                </a:solidFill>
              </a:rPr>
              <a:t>low-level percepts and motor controls</a:t>
            </a:r>
            <a:r>
              <a:rPr lang="en-US" sz="2000" b="0" dirty="0"/>
              <a:t>, and </a:t>
            </a:r>
            <a:r>
              <a:rPr lang="en-US" sz="2000" b="0" dirty="0">
                <a:solidFill>
                  <a:srgbClr val="0000FF"/>
                </a:solidFill>
              </a:rPr>
              <a:t>high-level plans the robot needs to make</a:t>
            </a:r>
            <a:r>
              <a:rPr lang="en-US" sz="20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1042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484712" cy="511200"/>
          </a:xfrm>
        </p:spPr>
        <p:txBody>
          <a:bodyPr/>
          <a:lstStyle/>
          <a:p>
            <a:r>
              <a:rPr lang="en-US" dirty="0"/>
              <a:t>20.3 </a:t>
            </a:r>
            <a:r>
              <a:rPr lang="en-US" altLang="ko-KR" dirty="0"/>
              <a:t>What Kind of Problem Is Robotics Solving?</a:t>
            </a:r>
            <a:r>
              <a:rPr lang="en-US" dirty="0"/>
              <a:t> (2/3)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Three-level hierarchy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2000" b="0" dirty="0"/>
              <a:t>In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robotics,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we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often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use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three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level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hierarchy.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2000" dirty="0">
                <a:solidFill>
                  <a:srgbClr val="0000FF"/>
                </a:solidFill>
              </a:rPr>
              <a:t>Task</a:t>
            </a:r>
            <a:r>
              <a:rPr lang="ko-KR" altLang="en-US" sz="2000" dirty="0">
                <a:solidFill>
                  <a:srgbClr val="0000FF"/>
                </a:solidFill>
              </a:rPr>
              <a:t> </a:t>
            </a:r>
            <a:r>
              <a:rPr lang="en-US" altLang="ko-KR" sz="2000" dirty="0">
                <a:solidFill>
                  <a:srgbClr val="0000FF"/>
                </a:solidFill>
              </a:rPr>
              <a:t>planning</a:t>
            </a:r>
            <a:endParaRPr lang="en-US" sz="2000" dirty="0">
              <a:solidFill>
                <a:srgbClr val="0000FF"/>
              </a:solidFill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dirty="0"/>
              <a:t>Decides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FF"/>
                </a:solidFill>
              </a:rPr>
              <a:t>plan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or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policy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high</a:t>
            </a:r>
            <a:r>
              <a:rPr lang="ko-KR" altLang="en-US" dirty="0"/>
              <a:t> </a:t>
            </a:r>
            <a:r>
              <a:rPr lang="en-US" altLang="ko-KR" dirty="0"/>
              <a:t>level</a:t>
            </a:r>
            <a:r>
              <a:rPr lang="ko-KR" altLang="en-US" dirty="0"/>
              <a:t> </a:t>
            </a:r>
            <a:r>
              <a:rPr lang="en-US" altLang="ko-KR" dirty="0"/>
              <a:t>actions.</a:t>
            </a:r>
            <a:endParaRPr lang="en-US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2000" dirty="0">
                <a:solidFill>
                  <a:srgbClr val="0000FF"/>
                </a:solidFill>
              </a:rPr>
              <a:t>Motion</a:t>
            </a:r>
            <a:r>
              <a:rPr lang="ko-KR" altLang="en-US" sz="2000" dirty="0">
                <a:solidFill>
                  <a:srgbClr val="0000FF"/>
                </a:solidFill>
              </a:rPr>
              <a:t> </a:t>
            </a:r>
            <a:r>
              <a:rPr lang="en-US" altLang="ko-KR" sz="2000" dirty="0">
                <a:solidFill>
                  <a:srgbClr val="0000FF"/>
                </a:solidFill>
              </a:rPr>
              <a:t>planning</a:t>
            </a:r>
            <a:endParaRPr lang="en-US" sz="2000" dirty="0">
              <a:solidFill>
                <a:srgbClr val="0000FF"/>
              </a:solidFill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dirty="0"/>
              <a:t>Finding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FF"/>
                </a:solidFill>
              </a:rPr>
              <a:t>path</a:t>
            </a:r>
            <a:r>
              <a:rPr lang="ko-KR" altLang="en-US" dirty="0"/>
              <a:t> </a:t>
            </a:r>
            <a:r>
              <a:rPr lang="en-US" altLang="ko-KR" dirty="0"/>
              <a:t>that</a:t>
            </a:r>
            <a:r>
              <a:rPr lang="ko-KR" altLang="en-US" dirty="0"/>
              <a:t> </a:t>
            </a:r>
            <a:r>
              <a:rPr lang="en-US" altLang="ko-KR" dirty="0"/>
              <a:t>gets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robot</a:t>
            </a:r>
            <a:r>
              <a:rPr lang="ko-KR" altLang="en-US" dirty="0"/>
              <a:t> </a:t>
            </a:r>
            <a:r>
              <a:rPr lang="en-US" altLang="ko-KR" dirty="0"/>
              <a:t>from</a:t>
            </a:r>
            <a:r>
              <a:rPr lang="ko-KR" altLang="en-US" dirty="0"/>
              <a:t> </a:t>
            </a:r>
            <a:r>
              <a:rPr lang="en-US" altLang="ko-KR" dirty="0"/>
              <a:t>one</a:t>
            </a:r>
            <a:r>
              <a:rPr lang="ko-KR" altLang="en-US" dirty="0"/>
              <a:t> </a:t>
            </a:r>
            <a:r>
              <a:rPr lang="en-US" altLang="ko-KR" dirty="0"/>
              <a:t>point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another,</a:t>
            </a:r>
            <a:r>
              <a:rPr lang="ko-KR" altLang="en-US" dirty="0"/>
              <a:t> </a:t>
            </a:r>
            <a:r>
              <a:rPr lang="en-US" altLang="ko-KR" dirty="0"/>
              <a:t>achieving</a:t>
            </a:r>
            <a:r>
              <a:rPr lang="ko-KR" altLang="en-US" dirty="0"/>
              <a:t> </a:t>
            </a:r>
            <a:r>
              <a:rPr lang="en-US" altLang="ko-KR" dirty="0"/>
              <a:t>each</a:t>
            </a:r>
            <a:r>
              <a:rPr lang="ko-KR" altLang="en-US" dirty="0"/>
              <a:t> </a:t>
            </a:r>
            <a:r>
              <a:rPr lang="en-US" altLang="ko-KR" dirty="0"/>
              <a:t>subgoal.</a:t>
            </a:r>
            <a:endParaRPr lang="en-US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2000" dirty="0">
                <a:solidFill>
                  <a:srgbClr val="0000FF"/>
                </a:solidFill>
              </a:rPr>
              <a:t>Control</a:t>
            </a:r>
            <a:endParaRPr lang="en-US" sz="2000" dirty="0">
              <a:solidFill>
                <a:srgbClr val="0000FF"/>
              </a:solidFill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dirty="0"/>
              <a:t>Achieve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planned</a:t>
            </a:r>
            <a:r>
              <a:rPr lang="ko-KR" altLang="en-US" dirty="0"/>
              <a:t> </a:t>
            </a:r>
            <a:r>
              <a:rPr lang="en-US" altLang="ko-KR" dirty="0"/>
              <a:t>motion</a:t>
            </a:r>
            <a:r>
              <a:rPr lang="ko-KR" altLang="en-US" dirty="0"/>
              <a:t> </a:t>
            </a:r>
            <a:r>
              <a:rPr lang="en-US" altLang="ko-KR" dirty="0"/>
              <a:t>using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robot’s</a:t>
            </a:r>
            <a:r>
              <a:rPr lang="ko-KR" altLang="en-US" dirty="0"/>
              <a:t> </a:t>
            </a:r>
            <a:r>
              <a:rPr lang="en-US" altLang="ko-KR" dirty="0"/>
              <a:t>actuators.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Since task planning is defined over discrete states and actions, this chapter focus primarily on </a:t>
            </a:r>
            <a:r>
              <a:rPr lang="en-US" sz="2000" b="0" dirty="0">
                <a:solidFill>
                  <a:srgbClr val="0000FF"/>
                </a:solidFill>
              </a:rPr>
              <a:t>motion planning and control</a:t>
            </a:r>
            <a:r>
              <a:rPr lang="en-US" sz="20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7015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4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"/>
          <p:cNvSpPr txBox="1"/>
          <p:nvPr/>
        </p:nvSpPr>
        <p:spPr>
          <a:xfrm>
            <a:off x="539552" y="1131590"/>
            <a:ext cx="5682006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"/>
          <p:cNvSpPr/>
          <p:nvPr/>
        </p:nvSpPr>
        <p:spPr>
          <a:xfrm>
            <a:off x="0" y="713175"/>
            <a:ext cx="9144000" cy="5143500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1309527" y="65169"/>
            <a:ext cx="5682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Overview</a:t>
            </a:r>
            <a:endParaRPr sz="3200" b="1">
              <a:solidFill>
                <a:srgbClr val="FFFFFF"/>
              </a:solidFill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467544" y="771550"/>
            <a:ext cx="62580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인공지능</a:t>
            </a:r>
            <a:endParaRPr sz="800"/>
          </a:p>
        </p:txBody>
      </p:sp>
      <p:sp>
        <p:nvSpPr>
          <p:cNvPr id="57" name="Google Shape;57;p4"/>
          <p:cNvSpPr txBox="1"/>
          <p:nvPr/>
        </p:nvSpPr>
        <p:spPr>
          <a:xfrm>
            <a:off x="467544" y="1535795"/>
            <a:ext cx="7488832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  <a:buClr>
                <a:srgbClr val="FFFFFF"/>
              </a:buClr>
              <a:buSzPts val="3000"/>
            </a:pPr>
            <a:r>
              <a:rPr lang="en-US" altLang="ko-KR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ko-KR" altLang="en-US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차시 </a:t>
            </a:r>
            <a:r>
              <a:rPr lang="en-US" altLang="ko-KR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Robotics</a:t>
            </a:r>
            <a:endParaRPr lang="en-US" sz="3200" dirty="0"/>
          </a:p>
        </p:txBody>
      </p:sp>
      <p:sp>
        <p:nvSpPr>
          <p:cNvPr id="58" name="Google Shape;58;p4"/>
          <p:cNvSpPr/>
          <p:nvPr/>
        </p:nvSpPr>
        <p:spPr>
          <a:xfrm>
            <a:off x="1907704" y="2153932"/>
            <a:ext cx="45720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서울대학교 컴퓨터공학부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담당 교수: 장병탁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Seoul National University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Byoung-Tak Zhang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340696" cy="511200"/>
          </a:xfrm>
        </p:spPr>
        <p:txBody>
          <a:bodyPr/>
          <a:lstStyle/>
          <a:p>
            <a:r>
              <a:rPr lang="en-US" dirty="0"/>
              <a:t>20.3 </a:t>
            </a:r>
            <a:r>
              <a:rPr lang="en-US" altLang="ko-KR" dirty="0"/>
              <a:t>What Kind of Problem Is Robotics Solving? </a:t>
            </a:r>
            <a:r>
              <a:rPr lang="en-US" dirty="0"/>
              <a:t>(3/3)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2000" dirty="0">
                <a:solidFill>
                  <a:srgbClr val="0000FF"/>
                </a:solidFill>
              </a:rPr>
              <a:t>Preference learning</a:t>
            </a:r>
            <a:r>
              <a:rPr lang="en-US" altLang="ko-KR" sz="2000" b="0" dirty="0">
                <a:solidFill>
                  <a:srgbClr val="0000FF"/>
                </a:solidFill>
              </a:rPr>
              <a:t> </a:t>
            </a:r>
            <a:r>
              <a:rPr lang="en-US" altLang="ko-KR" sz="2000" b="0" dirty="0"/>
              <a:t>estimates an end user’s objective, and </a:t>
            </a:r>
            <a:r>
              <a:rPr lang="en-US" altLang="ko-KR" sz="2000" b="0" dirty="0">
                <a:solidFill>
                  <a:srgbClr val="0000FF"/>
                </a:solidFill>
              </a:rPr>
              <a:t>people prediction</a:t>
            </a:r>
            <a:r>
              <a:rPr lang="en-US" altLang="ko-KR" sz="2000" b="0" dirty="0"/>
              <a:t> is used to forecast the actions of other people in the robot’s behavior.</a:t>
            </a:r>
            <a:endParaRPr lang="en-US" sz="2000" b="0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2000" b="0" i="1" dirty="0">
                <a:solidFill>
                  <a:srgbClr val="0000FF"/>
                </a:solidFill>
              </a:rPr>
              <a:t>Actions</a:t>
            </a:r>
            <a:r>
              <a:rPr lang="en-US" altLang="ko-KR" sz="2000" b="0" dirty="0">
                <a:solidFill>
                  <a:srgbClr val="0000FF"/>
                </a:solidFill>
              </a:rPr>
              <a:t> </a:t>
            </a:r>
            <a:r>
              <a:rPr lang="en-US" altLang="ko-KR" sz="2000" b="0" dirty="0"/>
              <a:t>help improve 	perception and determine what kind of perception is useful.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2000" b="0" i="1" dirty="0">
                <a:solidFill>
                  <a:srgbClr val="0000FF"/>
                </a:solidFill>
              </a:rPr>
              <a:t>Decisions at the motion level</a:t>
            </a:r>
            <a:r>
              <a:rPr lang="en-US" altLang="ko-KR" sz="2000" b="0" dirty="0">
                <a:solidFill>
                  <a:srgbClr val="0000FF"/>
                </a:solidFill>
              </a:rPr>
              <a:t> </a:t>
            </a:r>
            <a:r>
              <a:rPr lang="en-US" altLang="ko-KR" sz="2000" b="0" dirty="0"/>
              <a:t>might not be the best when explaining how the motion will be tracked.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2000" b="0" i="1" dirty="0">
                <a:solidFill>
                  <a:srgbClr val="0000FF"/>
                </a:solidFill>
              </a:rPr>
              <a:t>Decisions at the task level </a:t>
            </a:r>
            <a:r>
              <a:rPr lang="en-US" altLang="ko-KR" sz="2000" b="0" dirty="0"/>
              <a:t>might render the task plan un-</a:t>
            </a:r>
            <a:r>
              <a:rPr lang="en-US" altLang="ko-KR" sz="2000" b="0" dirty="0" err="1"/>
              <a:t>instantiatable</a:t>
            </a:r>
            <a:r>
              <a:rPr lang="en-US" altLang="ko-KR" sz="2000" b="0" dirty="0"/>
              <a:t> at the motion level.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Progress in each area enables reintegration of tasks.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endParaRPr lang="en-US" sz="2000" b="0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>
                <a:solidFill>
                  <a:srgbClr val="C00000"/>
                </a:solidFill>
              </a:rPr>
              <a:t>Robotics today</a:t>
            </a:r>
            <a:r>
              <a:rPr lang="en-US" sz="2000" b="0" dirty="0"/>
              <a:t> is about continuing progress in each area while also building on this progress to achieve better integration.</a:t>
            </a:r>
          </a:p>
        </p:txBody>
      </p:sp>
    </p:spTree>
    <p:extLst>
      <p:ext uri="{BB962C8B-B14F-4D97-AF65-F5344CB8AC3E}">
        <p14:creationId xmlns:p14="http://schemas.microsoft.com/office/powerpoint/2010/main" val="4253804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20.4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Robotic Perception</a:t>
            </a:r>
          </a:p>
        </p:txBody>
      </p:sp>
    </p:spTree>
    <p:extLst>
      <p:ext uri="{BB962C8B-B14F-4D97-AF65-F5344CB8AC3E}">
        <p14:creationId xmlns:p14="http://schemas.microsoft.com/office/powerpoint/2010/main" val="1137763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20.4 Robotic Perception (1/9)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Robotic Perception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Perception is the process by which the robot maps </a:t>
            </a:r>
            <a:r>
              <a:rPr lang="en-US" sz="2000" dirty="0">
                <a:solidFill>
                  <a:srgbClr val="0000FF"/>
                </a:solidFill>
              </a:rPr>
              <a:t>sensor measurements</a:t>
            </a:r>
            <a:r>
              <a:rPr lang="en-US" sz="2000" b="0" dirty="0">
                <a:solidFill>
                  <a:srgbClr val="0000FF"/>
                </a:solidFill>
              </a:rPr>
              <a:t> </a:t>
            </a:r>
            <a:r>
              <a:rPr lang="en-US" sz="2000" b="0" dirty="0"/>
              <a:t>into </a:t>
            </a:r>
            <a:r>
              <a:rPr lang="en-US" sz="2000" dirty="0">
                <a:solidFill>
                  <a:srgbClr val="0000FF"/>
                </a:solidFill>
              </a:rPr>
              <a:t>internal representations </a:t>
            </a:r>
            <a:r>
              <a:rPr lang="en-US" sz="2000" b="0" dirty="0"/>
              <a:t>of the environment.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Perception is difficult because sensors are </a:t>
            </a:r>
            <a:r>
              <a:rPr lang="en-US" sz="2000" b="0" i="1" dirty="0"/>
              <a:t>noisy</a:t>
            </a:r>
            <a:r>
              <a:rPr lang="en-US" sz="2000" b="0" dirty="0"/>
              <a:t>, and environment is </a:t>
            </a:r>
            <a:r>
              <a:rPr lang="en-US" sz="2000" b="0" i="1" dirty="0"/>
              <a:t>partially observable</a:t>
            </a:r>
            <a:r>
              <a:rPr lang="en-US" sz="2000" b="0" dirty="0"/>
              <a:t>. 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Good internal representations </a:t>
            </a:r>
            <a:r>
              <a:rPr lang="en-US" sz="2000" b="0" dirty="0"/>
              <a:t>of robots have three properties: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(1) They contain </a:t>
            </a:r>
            <a:r>
              <a:rPr lang="en-US" dirty="0">
                <a:solidFill>
                  <a:srgbClr val="0000FF"/>
                </a:solidFill>
              </a:rPr>
              <a:t>enough information </a:t>
            </a:r>
            <a:r>
              <a:rPr lang="en-US" dirty="0"/>
              <a:t>for the robot to </a:t>
            </a:r>
            <a:r>
              <a:rPr lang="en-US" dirty="0">
                <a:solidFill>
                  <a:srgbClr val="0000FF"/>
                </a:solidFill>
              </a:rPr>
              <a:t>make good decisions</a:t>
            </a:r>
            <a:r>
              <a:rPr lang="en-US" dirty="0"/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(2) They are </a:t>
            </a:r>
            <a:r>
              <a:rPr lang="en-US" dirty="0">
                <a:solidFill>
                  <a:srgbClr val="0000FF"/>
                </a:solidFill>
              </a:rPr>
              <a:t>structured </a:t>
            </a:r>
            <a:r>
              <a:rPr lang="en-US" dirty="0"/>
              <a:t>so that they can be </a:t>
            </a:r>
            <a:r>
              <a:rPr lang="en-US" dirty="0">
                <a:solidFill>
                  <a:srgbClr val="0000FF"/>
                </a:solidFill>
              </a:rPr>
              <a:t>updated efficiently</a:t>
            </a:r>
            <a:r>
              <a:rPr lang="en-US" dirty="0"/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(3) They are </a:t>
            </a:r>
            <a:r>
              <a:rPr lang="en-US" dirty="0">
                <a:solidFill>
                  <a:srgbClr val="0000FF"/>
                </a:solidFill>
              </a:rPr>
              <a:t>natural</a:t>
            </a:r>
            <a:r>
              <a:rPr lang="en-US" dirty="0"/>
              <a:t> in the sense that internal variables correspond to </a:t>
            </a:r>
            <a:r>
              <a:rPr lang="en-US" dirty="0">
                <a:solidFill>
                  <a:srgbClr val="0000FF"/>
                </a:solidFill>
              </a:rPr>
              <a:t>natural state variables </a:t>
            </a:r>
            <a:r>
              <a:rPr lang="en-US" dirty="0"/>
              <a:t>in the physical world.</a:t>
            </a:r>
          </a:p>
        </p:txBody>
      </p:sp>
    </p:spTree>
    <p:extLst>
      <p:ext uri="{BB962C8B-B14F-4D97-AF65-F5344CB8AC3E}">
        <p14:creationId xmlns:p14="http://schemas.microsoft.com/office/powerpoint/2010/main" val="1092836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20.4 Robotic Perception (2/9)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22322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Robotic Perception (cont’d)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Computing a new belief state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/>
                  <a:t> from the current belief state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/>
                  <a:t>, and the new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000" b="0" dirty="0"/>
                  <a:t>.</a:t>
                </a:r>
                <a:endParaRPr lang="en-US" sz="2000" b="0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b="0" dirty="0">
                  <a:solidFill>
                    <a:srgbClr val="FF0000"/>
                  </a:solidFill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sz="2000" b="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2232248"/>
              </a:xfrm>
              <a:blipFill>
                <a:blip r:embed="rId2"/>
                <a:stretch>
                  <a:fillRect l="-741" t="-5650" b="-649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DA0A078-03C0-174B-C34E-EE1B6D388F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49" r="7179"/>
          <a:stretch/>
        </p:blipFill>
        <p:spPr>
          <a:xfrm>
            <a:off x="2951150" y="3036874"/>
            <a:ext cx="3241700" cy="17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213CBE-E9E5-E9C7-4EF9-86F0B68D38B7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80521-3960-BA41-9D4A-2335FF75DA83}"/>
              </a:ext>
            </a:extLst>
          </p:cNvPr>
          <p:cNvSpPr/>
          <p:nvPr/>
        </p:nvSpPr>
        <p:spPr>
          <a:xfrm>
            <a:off x="3059832" y="2510775"/>
            <a:ext cx="15488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observation model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311B3D-9E49-044B-AB63-F98F47B045EE}"/>
              </a:ext>
            </a:extLst>
          </p:cNvPr>
          <p:cNvSpPr/>
          <p:nvPr/>
        </p:nvSpPr>
        <p:spPr>
          <a:xfrm>
            <a:off x="5004048" y="2510775"/>
            <a:ext cx="12961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motion model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3415F6-E9A2-8A4F-A8CB-F5E8A6551421}"/>
              </a:ext>
            </a:extLst>
          </p:cNvPr>
          <p:cNvSpPr/>
          <p:nvPr/>
        </p:nvSpPr>
        <p:spPr>
          <a:xfrm>
            <a:off x="6516216" y="2510775"/>
            <a:ext cx="16749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current belief state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40A27F-DEC1-ED4A-A8D1-84CD94173F79}"/>
              </a:ext>
            </a:extLst>
          </p:cNvPr>
          <p:cNvSpPr/>
          <p:nvPr/>
        </p:nvSpPr>
        <p:spPr>
          <a:xfrm>
            <a:off x="952851" y="2524613"/>
            <a:ext cx="16749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new belief state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22500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20.4 Robotic Perception (</a:t>
            </a:r>
            <a:r>
              <a:rPr lang="en-US" altLang="ko-KR" dirty="0"/>
              <a:t>3</a:t>
            </a:r>
            <a:r>
              <a:rPr lang="en-US" dirty="0"/>
              <a:t>/9)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Localization and Mapping: Motion Model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/>
              <a:t>Localization</a:t>
            </a:r>
            <a:r>
              <a:rPr lang="en-US" sz="2000" b="0" dirty="0"/>
              <a:t>: Problem of finding where things are – including robot itself.</a:t>
            </a:r>
            <a:endParaRPr lang="en-US" dirty="0"/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b="0" dirty="0"/>
              <a:t>The pose of robot is defined by two cartesian coordinates and its heading.</a:t>
            </a:r>
            <a:endParaRPr lang="en-US" sz="2800" dirty="0"/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b="1" dirty="0">
                <a:solidFill>
                  <a:srgbClr val="0000FF"/>
                </a:solidFill>
              </a:rPr>
              <a:t>Motion model: </a:t>
            </a:r>
            <a:r>
              <a:rPr lang="en-US" b="0" dirty="0"/>
              <a:t>Each action consists of “instantaneous” specification of two velocities, given a small-time intervals.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C23F4-DD1D-6F07-9210-62CD56455997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33DDD-D759-B7E2-CD9E-139DEC0B4E6B}"/>
              </a:ext>
            </a:extLst>
          </p:cNvPr>
          <p:cNvGrpSpPr/>
          <p:nvPr/>
        </p:nvGrpSpPr>
        <p:grpSpPr>
          <a:xfrm>
            <a:off x="971600" y="3003798"/>
            <a:ext cx="4318105" cy="936104"/>
            <a:chOff x="4716016" y="3003798"/>
            <a:chExt cx="4318105" cy="9361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55E6B7EA-8687-6704-F407-75F4AA8A9E94}"/>
                    </a:ext>
                  </a:extLst>
                </p:cNvPr>
                <p:cNvSpPr/>
                <p:nvPr/>
              </p:nvSpPr>
              <p:spPr>
                <a:xfrm>
                  <a:off x="4716016" y="3003798"/>
                  <a:ext cx="4318105" cy="8908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 dirty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55E6B7EA-8687-6704-F407-75F4AA8A9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016" y="3003798"/>
                  <a:ext cx="4318105" cy="890821"/>
                </a:xfrm>
                <a:prstGeom prst="rect">
                  <a:avLst/>
                </a:prstGeom>
                <a:blipFill>
                  <a:blip r:embed="rId2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직선 연결선[R] 4">
              <a:extLst>
                <a:ext uri="{FF2B5EF4-FFF2-40B4-BE49-F238E27FC236}">
                  <a16:creationId xmlns:a16="http://schemas.microsoft.com/office/drawing/2014/main" id="{A6AC7E9C-EED4-13D8-6313-B6F9AABD8E0C}"/>
                </a:ext>
              </a:extLst>
            </p:cNvPr>
            <p:cNvCxnSpPr>
              <a:cxnSpLocks/>
            </p:cNvCxnSpPr>
            <p:nvPr/>
          </p:nvCxnSpPr>
          <p:spPr>
            <a:xfrm>
              <a:off x="6128600" y="3651870"/>
              <a:ext cx="67564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5">
                  <a:extLst>
                    <a:ext uri="{FF2B5EF4-FFF2-40B4-BE49-F238E27FC236}">
                      <a16:creationId xmlns:a16="http://schemas.microsoft.com/office/drawing/2014/main" id="{E5600610-261A-C428-615C-85ED3CFF80DC}"/>
                    </a:ext>
                  </a:extLst>
                </p:cNvPr>
                <p:cNvSpPr/>
                <p:nvPr/>
              </p:nvSpPr>
              <p:spPr>
                <a:xfrm>
                  <a:off x="6241971" y="3601348"/>
                  <a:ext cx="44890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ore-KR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ore-KR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ore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ore-KR" alt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직사각형 5">
                  <a:extLst>
                    <a:ext uri="{FF2B5EF4-FFF2-40B4-BE49-F238E27FC236}">
                      <a16:creationId xmlns:a16="http://schemas.microsoft.com/office/drawing/2014/main" id="{E5600610-261A-C428-615C-85ED3CFF80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1971" y="3601348"/>
                  <a:ext cx="448905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3E3D556-5AA2-3549-8BCE-0AC17166E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971" y="2437013"/>
            <a:ext cx="2917525" cy="215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7BFB42-7034-FE46-BA76-07A975B1E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02" y="3990424"/>
            <a:ext cx="3632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14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20.4 Robotic Perception (4/9)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381642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Localization and Mapping: Sensor Model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b="0" dirty="0"/>
                  <a:t>Sensors detect stable, recognizable features of the environment called </a:t>
                </a:r>
                <a:r>
                  <a:rPr lang="en-US" sz="1800" dirty="0">
                    <a:solidFill>
                      <a:srgbClr val="0000FF"/>
                    </a:solidFill>
                  </a:rPr>
                  <a:t>landmarks</a:t>
                </a:r>
                <a:r>
                  <a:rPr lang="en-US" sz="1800" b="0" dirty="0"/>
                  <a:t>.</a:t>
                </a:r>
                <a:endParaRPr lang="en-US" sz="180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b="0" dirty="0"/>
                  <a:t>Suppose robot’s state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sz="1800" b="0" dirty="0"/>
                  <a:t> and it senses a landmark whose location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sz="1800" b="0" dirty="0"/>
                  <a:t>.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dirty="0">
                    <a:solidFill>
                      <a:srgbClr val="0000FF"/>
                    </a:solidFill>
                  </a:rPr>
                  <a:t>Sensor model: </a:t>
                </a:r>
                <a:r>
                  <a:rPr lang="en-US" sz="1800" b="0" dirty="0"/>
                  <a:t>Without noise, the range and bearing is predicted as: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sz="1800" b="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sz="1800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800" b="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b="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b="0" dirty="0"/>
                  <a:t>Sensor arrays: The error for the different beam directions (noise) can be formulated as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800" dirty="0"/>
                  <a:t>          </a:t>
                </a:r>
                <a14:m>
                  <m:oMath xmlns:m="http://schemas.openxmlformats.org/officeDocument/2006/math">
                    <m:r>
                      <a:rPr lang="en-US" altLang="ko-KR" sz="1800" b="1" i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altLang="ko-KR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sz="18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8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18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>
                        <a:latin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∏"/>
                        <m:ctrlPr>
                          <a:rPr lang="en-US" altLang="ko-KR" sz="18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800" b="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800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800" b="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en-US" altLang="ko-KR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1800" b="0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altLang="ko-KR" sz="18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sz="1800" b="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ko-KR" sz="18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8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800" b="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800" b="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ko-KR" sz="1800" b="0" i="1">
                                <a:latin typeface="Cambria Math" panose="02040503050406030204" pitchFamily="18" charset="0"/>
                              </a:rPr>
                              <m:t>)/2</m:t>
                            </m:r>
                            <m:sSup>
                              <m:sSupPr>
                                <m:ctrlPr>
                                  <a:rPr lang="en-US" altLang="ko-KR" sz="18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b="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sz="18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nary>
                    <m:r>
                      <a:rPr lang="en-US" altLang="ko-KR" sz="18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800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sz="1800" b="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sz="1800" b="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3816424"/>
              </a:xfrm>
              <a:blipFill>
                <a:blip r:embed="rId2"/>
                <a:stretch>
                  <a:fillRect l="-741" b="-17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A3C23F4-DD1D-6F07-9210-62CD56455997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514BE86-1DD5-01F0-7440-57DC2FC59FF1}"/>
                  </a:ext>
                </a:extLst>
              </p:cNvPr>
              <p:cNvSpPr/>
              <p:nvPr/>
            </p:nvSpPr>
            <p:spPr>
              <a:xfrm>
                <a:off x="827584" y="2571750"/>
                <a:ext cx="4335546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arctan</m:t>
                              </m:r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514BE86-1DD5-01F0-7440-57DC2FC59F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571750"/>
                <a:ext cx="4335546" cy="984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C864A41-A95D-2447-B578-49699FB1F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29" y="2079638"/>
            <a:ext cx="2441759" cy="1800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8E40AD-2014-F04A-A7A1-D39245CCE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424188"/>
            <a:ext cx="2298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86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20.4 Robotic Perception (5/9)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CFDB7E-6677-315A-5CC6-92210BFEA7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2580056" cy="417646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0000FF"/>
                </a:solidFill>
              </a:rPr>
              <a:t>Monte Carlo Localization</a:t>
            </a:r>
            <a:r>
              <a:rPr lang="en-US" altLang="ko-KR" sz="2000" dirty="0"/>
              <a:t> (MCL)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b="0" dirty="0"/>
              <a:t>Localization using particle filter 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>
                <a:solidFill>
                  <a:srgbClr val="0000FF"/>
                </a:solidFill>
              </a:rPr>
              <a:t>Particle filter</a:t>
            </a:r>
            <a:r>
              <a:rPr lang="en-US" sz="1800" dirty="0"/>
              <a:t> </a:t>
            </a:r>
            <a:r>
              <a:rPr lang="en-US" sz="1800" b="0" dirty="0"/>
              <a:t>represents the belief state by a collection of particles that correspond to states.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b="0" dirty="0"/>
              <a:t>All we need to do is supply the appropriate </a:t>
            </a:r>
            <a:r>
              <a:rPr lang="en-US" sz="1800" b="0" dirty="0">
                <a:solidFill>
                  <a:srgbClr val="0000FF"/>
                </a:solidFill>
              </a:rPr>
              <a:t>motion model and sensor model.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endParaRPr lang="en-US" sz="1600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6149F1-A3D7-354F-A1BD-91DC9D334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627534"/>
            <a:ext cx="5496199" cy="450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7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20.4 Robotic Perception (6/9)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86D513C0-879E-044D-89B2-C44BBBE64C4C}"/>
              </a:ext>
            </a:extLst>
          </p:cNvPr>
          <p:cNvGrpSpPr/>
          <p:nvPr/>
        </p:nvGrpSpPr>
        <p:grpSpPr>
          <a:xfrm>
            <a:off x="179512" y="1491630"/>
            <a:ext cx="8784976" cy="3168352"/>
            <a:chOff x="314800" y="1635645"/>
            <a:chExt cx="8208945" cy="2928815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761A6D19-DF60-4E47-B31D-84AD03001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800" y="1635645"/>
              <a:ext cx="2681279" cy="2030414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50C28003-7998-F44A-B98D-698D90C67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5709" y="1635646"/>
              <a:ext cx="2674204" cy="2030414"/>
            </a:xfrm>
            <a:prstGeom prst="rect">
              <a:avLst/>
            </a:prstGeom>
          </p:spPr>
        </p:pic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BABBA27D-3448-154B-B23D-768A6F3AE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9542" y="1635645"/>
              <a:ext cx="2674203" cy="2032113"/>
            </a:xfrm>
            <a:prstGeom prst="rect">
              <a:avLst/>
            </a:prstGeom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4837C106-2FC0-3A4F-87A6-007E96DCC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5741" y="3705229"/>
              <a:ext cx="6484934" cy="859231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2E0524-8F5F-F143-B2D1-7A91100D4AA6}"/>
              </a:ext>
            </a:extLst>
          </p:cNvPr>
          <p:cNvSpPr/>
          <p:nvPr/>
        </p:nvSpPr>
        <p:spPr>
          <a:xfrm>
            <a:off x="179512" y="762258"/>
            <a:ext cx="6266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Monte Carlo Localization</a:t>
            </a:r>
            <a:r>
              <a:rPr lang="en-US" altLang="ko-KR" dirty="0"/>
              <a:t> (MCL): </a:t>
            </a:r>
            <a:r>
              <a:rPr lang="en-US" altLang="ko-KR" b="1" dirty="0"/>
              <a:t>Particle Filter Algorithm</a:t>
            </a:r>
          </a:p>
        </p:txBody>
      </p:sp>
    </p:spTree>
    <p:extLst>
      <p:ext uri="{BB962C8B-B14F-4D97-AF65-F5344CB8AC3E}">
        <p14:creationId xmlns:p14="http://schemas.microsoft.com/office/powerpoint/2010/main" val="1109602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20.4 Robotic Perception (7/9)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CFDB7E-6677-315A-5CC6-92210BFEA78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4236240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Localization and Mapping: Kalman Filter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dirty="0">
                    <a:solidFill>
                      <a:srgbClr val="0000FF"/>
                    </a:solidFill>
                  </a:rPr>
                  <a:t>Kalman filter </a:t>
                </a:r>
                <a:r>
                  <a:rPr lang="en-US" sz="1800" b="0" dirty="0"/>
                  <a:t>is other major way to localize.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800" b="0" dirty="0"/>
                  <a:t>It represents the belief state as a single multivariate Gaussian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b="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altLang="ko-KR" sz="1600" b="0" dirty="0">
                    <a:sym typeface="Wingdings" pitchFamily="2" charset="2"/>
                  </a:rPr>
                  <a:t>Closed </a:t>
                </a:r>
                <a:r>
                  <a:rPr lang="en-US" altLang="ko-KR" sz="1600" b="0" i="1" dirty="0">
                    <a:sym typeface="Wingdings" pitchFamily="2" charset="2"/>
                  </a:rPr>
                  <a:t>only</a:t>
                </a:r>
                <a:r>
                  <a:rPr lang="en-US" altLang="ko-KR" sz="1600" b="0" dirty="0">
                    <a:sym typeface="Wingdings" pitchFamily="2" charset="2"/>
                  </a:rPr>
                  <a:t> under linear motion model </a:t>
                </a:r>
                <a14:m>
                  <m:oMath xmlns:m="http://schemas.openxmlformats.org/officeDocument/2006/math">
                    <m:r>
                      <a:rPr lang="en-US" altLang="ko-KR" sz="1400" b="0" i="1">
                        <a:latin typeface="Cambria Math" panose="02040503050406030204" pitchFamily="18" charset="0"/>
                        <a:sym typeface="Wingdings" pitchFamily="2" charset="2"/>
                      </a:rPr>
                      <m:t>𝑓</m:t>
                    </m:r>
                  </m:oMath>
                </a14:m>
                <a:r>
                  <a:rPr lang="en-US" altLang="ko-KR" sz="1600" b="0" dirty="0">
                    <a:sym typeface="Wingdings" pitchFamily="2" charset="2"/>
                  </a:rPr>
                  <a:t> and linear measurement model </a:t>
                </a:r>
                <a14:m>
                  <m:oMath xmlns:m="http://schemas.openxmlformats.org/officeDocument/2006/math">
                    <m:r>
                      <a:rPr lang="en-US" altLang="ko-KR" sz="1400" b="0" i="1">
                        <a:latin typeface="Cambria Math" panose="02040503050406030204" pitchFamily="18" charset="0"/>
                        <a:sym typeface="Wingdings" pitchFamily="2" charset="2"/>
                      </a:rPr>
                      <m:t>h</m:t>
                    </m:r>
                  </m:oMath>
                </a14:m>
                <a:r>
                  <a:rPr lang="en-US" altLang="ko-KR" sz="1600" b="0" dirty="0">
                    <a:sym typeface="Wingdings" pitchFamily="2" charset="2"/>
                  </a:rPr>
                  <a:t>.</a:t>
                </a:r>
                <a:endParaRPr lang="en-US" sz="1800" b="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dirty="0"/>
                  <a:t>Extended Kalman Filter (EKT)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800" b="0" dirty="0">
                    <a:sym typeface="Wingdings" pitchFamily="2" charset="2"/>
                  </a:rPr>
                  <a:t>Kalman filter that linearize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sym typeface="Wingdings" pitchFamily="2" charset="2"/>
                      </a:rPr>
                      <m:t>𝑓</m:t>
                    </m:r>
                  </m:oMath>
                </a14:m>
                <a:r>
                  <a:rPr lang="en-US" sz="1800" b="0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h</m:t>
                    </m:r>
                  </m:oMath>
                </a14:m>
                <a:r>
                  <a:rPr lang="en-US" sz="1800" b="0" dirty="0">
                    <a:sym typeface="Wingdings" pitchFamily="2" charset="2"/>
                  </a:rPr>
                  <a:t> via Taylor expansion is called an </a:t>
                </a:r>
                <a:r>
                  <a:rPr lang="en-US" sz="1800" b="0" dirty="0">
                    <a:solidFill>
                      <a:srgbClr val="0000FF"/>
                    </a:solidFill>
                    <a:sym typeface="Wingdings" pitchFamily="2" charset="2"/>
                  </a:rPr>
                  <a:t>extended Kalman filter </a:t>
                </a:r>
                <a:r>
                  <a:rPr lang="en-US" sz="1800" b="0" dirty="0">
                    <a:sym typeface="Wingdings" pitchFamily="2" charset="2"/>
                  </a:rPr>
                  <a:t>(EKF).</a:t>
                </a:r>
                <a:endParaRPr lang="en-US" sz="1800" b="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CFDB7E-6677-315A-5CC6-92210BFEA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4236240" cy="4176464"/>
              </a:xfrm>
              <a:blipFill>
                <a:blip r:embed="rId2"/>
                <a:stretch>
                  <a:fillRect l="-1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2AF6639F-A6DA-704B-A5C2-8F7D7C7A0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77211"/>
            <a:ext cx="4464496" cy="40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08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20.4 Robotic Perception (8/9)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Simultaneous Localization and Mapping (SLAM)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As robot moves, the uncertainty in its location estimate increases.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0" dirty="0"/>
              <a:t>Error decreases as it senses the range to a landmark with known location.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0" dirty="0"/>
              <a:t>The problem is that we need to know the identity of landmarks.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In some situations no map of the environment is available. Then the robot has to acquire a map. This is a bit of a chicken-and-egg problem.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b="0" dirty="0">
                <a:solidFill>
                  <a:srgbClr val="0000FF"/>
                </a:solidFill>
              </a:rPr>
              <a:t>The navigation robot have to </a:t>
            </a:r>
            <a:r>
              <a:rPr lang="en-US" sz="1600" b="1" dirty="0">
                <a:solidFill>
                  <a:srgbClr val="0000FF"/>
                </a:solidFill>
              </a:rPr>
              <a:t>determine its location </a:t>
            </a:r>
            <a:r>
              <a:rPr lang="en-US" sz="1600" b="0" dirty="0">
                <a:solidFill>
                  <a:srgbClr val="0000FF"/>
                </a:solidFill>
              </a:rPr>
              <a:t>relative to a map it doesn’t quite know, at the same time </a:t>
            </a:r>
            <a:r>
              <a:rPr lang="en-US" sz="1600" b="1" dirty="0">
                <a:solidFill>
                  <a:srgbClr val="0000FF"/>
                </a:solidFill>
              </a:rPr>
              <a:t>building this map </a:t>
            </a:r>
            <a:r>
              <a:rPr lang="en-US" sz="1600" b="0" dirty="0">
                <a:solidFill>
                  <a:srgbClr val="0000FF"/>
                </a:solidFill>
              </a:rPr>
              <a:t>while it doesn’t really know its actual location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b="0" dirty="0"/>
              <a:t>    = </a:t>
            </a:r>
            <a:r>
              <a:rPr lang="en-US" dirty="0">
                <a:solidFill>
                  <a:srgbClr val="0000FF"/>
                </a:solidFill>
              </a:rPr>
              <a:t>Simultaneous Localization and Mapping (SLAM)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SLAM can be solved using many different probabilistic techniques, including extended Kalman filter (EKF).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84303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dirty="0"/>
              <a:t>Introduction: Robotics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altLang="ko-KR" sz="2000" dirty="0">
                <a:solidFill>
                  <a:srgbClr val="0000FF"/>
                </a:solidFill>
              </a:rPr>
              <a:t>Robots</a:t>
            </a:r>
            <a:r>
              <a:rPr lang="en-US" altLang="ko-KR" sz="2000" b="0" dirty="0"/>
              <a:t> are agents endowed with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800" dirty="0">
                <a:solidFill>
                  <a:srgbClr val="C00000"/>
                </a:solidFill>
              </a:rPr>
              <a:t>Sensors</a:t>
            </a:r>
            <a:r>
              <a:rPr lang="en-US" altLang="ko-KR" sz="1800" dirty="0"/>
              <a:t> that perceive their environment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800" dirty="0">
                <a:solidFill>
                  <a:srgbClr val="C00000"/>
                </a:solidFill>
              </a:rPr>
              <a:t>Effectors</a:t>
            </a:r>
            <a:r>
              <a:rPr lang="en-US" altLang="ko-KR" sz="1800" dirty="0"/>
              <a:t> that assert physical forces on the environment</a:t>
            </a:r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altLang="ko-KR" sz="2000" b="0" dirty="0"/>
              <a:t>Robots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are</a:t>
            </a:r>
            <a:r>
              <a:rPr lang="ko-KR" altLang="en-US" sz="2000" b="0" dirty="0"/>
              <a:t> </a:t>
            </a:r>
            <a:r>
              <a:rPr lang="en-US" altLang="ko-KR" sz="2000" dirty="0">
                <a:solidFill>
                  <a:srgbClr val="0000FF"/>
                </a:solidFill>
              </a:rPr>
              <a:t>physical</a:t>
            </a:r>
            <a:r>
              <a:rPr lang="ko-KR" altLang="en-US" sz="2000" dirty="0">
                <a:solidFill>
                  <a:srgbClr val="0000FF"/>
                </a:solidFill>
              </a:rPr>
              <a:t> </a:t>
            </a:r>
            <a:r>
              <a:rPr lang="en-US" altLang="ko-KR" sz="2000" dirty="0">
                <a:solidFill>
                  <a:srgbClr val="0000FF"/>
                </a:solidFill>
              </a:rPr>
              <a:t>agents</a:t>
            </a:r>
            <a:r>
              <a:rPr lang="ko-KR" altLang="en-US" sz="2000" b="0" dirty="0">
                <a:solidFill>
                  <a:srgbClr val="0000FF"/>
                </a:solidFill>
              </a:rPr>
              <a:t> </a:t>
            </a:r>
            <a:r>
              <a:rPr lang="en-US" altLang="ko-KR" sz="2000" b="0" dirty="0"/>
              <a:t>that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800" b="0" dirty="0"/>
              <a:t>are equipped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with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sensors and effectors and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800" b="0" dirty="0"/>
              <a:t>perform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tasks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by</a:t>
            </a:r>
            <a:r>
              <a:rPr lang="ko-KR" altLang="en-US" sz="1800" b="0" dirty="0"/>
              <a:t> </a:t>
            </a:r>
            <a:r>
              <a:rPr lang="en-US" altLang="ko-KR" sz="1800" b="0" dirty="0">
                <a:solidFill>
                  <a:srgbClr val="0000FF"/>
                </a:solidFill>
              </a:rPr>
              <a:t>manipulating</a:t>
            </a:r>
            <a:r>
              <a:rPr lang="ko-KR" altLang="en-US" sz="1800" b="0" dirty="0">
                <a:solidFill>
                  <a:srgbClr val="0000FF"/>
                </a:solidFill>
              </a:rPr>
              <a:t> </a:t>
            </a:r>
            <a:r>
              <a:rPr lang="en-US" altLang="ko-KR" sz="1800" b="0" dirty="0">
                <a:solidFill>
                  <a:srgbClr val="0000FF"/>
                </a:solidFill>
              </a:rPr>
              <a:t>the</a:t>
            </a:r>
            <a:r>
              <a:rPr lang="ko-KR" altLang="en-US" sz="1800" b="0" dirty="0">
                <a:solidFill>
                  <a:srgbClr val="0000FF"/>
                </a:solidFill>
              </a:rPr>
              <a:t> </a:t>
            </a:r>
            <a:r>
              <a:rPr lang="en-US" altLang="ko-KR" sz="1800" b="0" dirty="0">
                <a:solidFill>
                  <a:srgbClr val="0000FF"/>
                </a:solidFill>
              </a:rPr>
              <a:t>physical</a:t>
            </a:r>
            <a:r>
              <a:rPr lang="ko-KR" altLang="en-US" sz="1800" b="0" dirty="0">
                <a:solidFill>
                  <a:srgbClr val="0000FF"/>
                </a:solidFill>
              </a:rPr>
              <a:t> </a:t>
            </a:r>
            <a:r>
              <a:rPr lang="en-US" altLang="ko-KR" sz="1800" b="0" dirty="0">
                <a:solidFill>
                  <a:srgbClr val="0000FF"/>
                </a:solidFill>
              </a:rPr>
              <a:t>world.</a:t>
            </a:r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altLang="ko-KR" sz="2000" b="0" dirty="0"/>
              <a:t>Robots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operate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in</a:t>
            </a:r>
            <a:r>
              <a:rPr lang="ko-KR" altLang="en-US" sz="2000" b="0" dirty="0"/>
              <a:t> </a:t>
            </a:r>
            <a:r>
              <a:rPr lang="en-US" altLang="ko-KR" sz="2000" dirty="0">
                <a:solidFill>
                  <a:srgbClr val="0000FF"/>
                </a:solidFill>
              </a:rPr>
              <a:t>environments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that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are</a:t>
            </a:r>
            <a:r>
              <a:rPr lang="ko-KR" altLang="en-US" sz="2000" b="0" dirty="0"/>
              <a:t> </a:t>
            </a:r>
            <a:endParaRPr lang="en-US" altLang="ko-KR" sz="2000" b="0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800" b="0" dirty="0">
                <a:solidFill>
                  <a:srgbClr val="C00000"/>
                </a:solidFill>
              </a:rPr>
              <a:t>partially</a:t>
            </a:r>
            <a:r>
              <a:rPr lang="ko-KR" altLang="en-US" sz="1800" b="0" dirty="0">
                <a:solidFill>
                  <a:srgbClr val="C00000"/>
                </a:solidFill>
              </a:rPr>
              <a:t> </a:t>
            </a:r>
            <a:r>
              <a:rPr lang="en-US" altLang="ko-KR" sz="1800" b="0" dirty="0">
                <a:solidFill>
                  <a:srgbClr val="C00000"/>
                </a:solidFill>
              </a:rPr>
              <a:t>observable</a:t>
            </a:r>
            <a:r>
              <a:rPr lang="ko-KR" altLang="en-US" sz="1800" b="0" dirty="0">
                <a:solidFill>
                  <a:srgbClr val="C00000"/>
                </a:solidFill>
              </a:rPr>
              <a:t> </a:t>
            </a:r>
            <a:r>
              <a:rPr lang="en-US" altLang="ko-KR" sz="1800" b="0" dirty="0">
                <a:solidFill>
                  <a:srgbClr val="C00000"/>
                </a:solidFill>
              </a:rPr>
              <a:t>and</a:t>
            </a:r>
            <a:r>
              <a:rPr lang="ko-KR" altLang="en-US" sz="1800" b="0" dirty="0">
                <a:solidFill>
                  <a:srgbClr val="C00000"/>
                </a:solidFill>
              </a:rPr>
              <a:t> </a:t>
            </a:r>
            <a:r>
              <a:rPr lang="en-US" altLang="ko-KR" sz="1800" b="0" dirty="0">
                <a:solidFill>
                  <a:srgbClr val="C00000"/>
                </a:solidFill>
              </a:rPr>
              <a:t>stochastic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800" b="0" dirty="0"/>
              <a:t>usually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under</a:t>
            </a:r>
            <a:r>
              <a:rPr lang="ko-KR" altLang="en-US" sz="1800" b="0" dirty="0"/>
              <a:t> </a:t>
            </a:r>
            <a:r>
              <a:rPr lang="en-US" altLang="ko-KR" sz="1800" b="0" dirty="0">
                <a:solidFill>
                  <a:srgbClr val="C00000"/>
                </a:solidFill>
              </a:rPr>
              <a:t>continuous</a:t>
            </a:r>
            <a:r>
              <a:rPr lang="ko-KR" altLang="en-US" sz="1800" b="0" dirty="0">
                <a:solidFill>
                  <a:srgbClr val="C00000"/>
                </a:solidFill>
              </a:rPr>
              <a:t> </a:t>
            </a:r>
            <a:r>
              <a:rPr lang="en-US" altLang="ko-KR" sz="1800" b="0" dirty="0">
                <a:solidFill>
                  <a:srgbClr val="C00000"/>
                </a:solidFill>
              </a:rPr>
              <a:t>state</a:t>
            </a:r>
            <a:r>
              <a:rPr lang="ko-KR" altLang="en-US" sz="1800" b="0" dirty="0">
                <a:solidFill>
                  <a:srgbClr val="C00000"/>
                </a:solidFill>
              </a:rPr>
              <a:t> </a:t>
            </a:r>
            <a:r>
              <a:rPr lang="en-US" altLang="ko-KR" sz="1800" b="0" dirty="0">
                <a:solidFill>
                  <a:srgbClr val="C00000"/>
                </a:solidFill>
              </a:rPr>
              <a:t>space</a:t>
            </a:r>
            <a:endParaRPr lang="en-US" sz="1800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DFF15152-07B2-FC44-8A5A-F3F11ABE77B8}"/>
                  </a:ext>
                </a:extLst>
              </p:cNvPr>
              <p:cNvSpPr/>
              <p:nvPr/>
            </p:nvSpPr>
            <p:spPr>
              <a:xfrm>
                <a:off x="467544" y="3867894"/>
                <a:ext cx="8050495" cy="818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DFF15152-07B2-FC44-8A5A-F3F11ABE7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867894"/>
                <a:ext cx="8050495" cy="818814"/>
              </a:xfrm>
              <a:prstGeom prst="rect">
                <a:avLst/>
              </a:prstGeom>
              <a:blipFill>
                <a:blip r:embed="rId2"/>
                <a:stretch>
                  <a:fillRect t="-132308" b="-18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9431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20.4 Robotic Perception (9/9)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Other Types of Perception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600" b="0" dirty="0"/>
              <a:t>Robots also perceive </a:t>
            </a:r>
            <a:r>
              <a:rPr lang="en-US" altLang="ko-KR" sz="1600" b="0" dirty="0">
                <a:solidFill>
                  <a:srgbClr val="0000FF"/>
                </a:solidFill>
              </a:rPr>
              <a:t>temperature, odors, sounds</a:t>
            </a:r>
            <a:r>
              <a:rPr lang="en-US" altLang="ko-KR" sz="1600" b="0" dirty="0"/>
              <a:t>, and so on. These quantities can be estimated using variants of </a:t>
            </a:r>
            <a:r>
              <a:rPr lang="en-US" altLang="ko-KR" sz="1600" b="0" dirty="0">
                <a:solidFill>
                  <a:srgbClr val="0000FF"/>
                </a:solidFill>
              </a:rPr>
              <a:t>dynamic Bayes networks</a:t>
            </a:r>
            <a:r>
              <a:rPr lang="en-US" altLang="ko-KR" sz="1600" b="0" dirty="0"/>
              <a:t>. It is also possible to program a robot as a reactive agent, without explicitly reasoning about probability distribution over states.</a:t>
            </a:r>
            <a:endParaRPr lang="en-US" sz="1600" dirty="0"/>
          </a:p>
          <a:p>
            <a:pPr marL="0" indent="0">
              <a:buNone/>
            </a:pPr>
            <a:r>
              <a:rPr lang="en-US" sz="2000" dirty="0"/>
              <a:t>Supervised and Unsupervised Learning in Robot Perception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b="0" dirty="0"/>
              <a:t>When internal representation is not known in robot perception, one common approach is to map high dimensional sensor streams into lower-dimensional spaces using unsupervised machine learning methods.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rgbClr val="0000FF"/>
                </a:solidFill>
              </a:rPr>
              <a:t>Low-dimensional embedding</a:t>
            </a:r>
            <a:endParaRPr lang="en-US" sz="1600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dirty="0"/>
              <a:t>Learn sensor and motion models from data, while simultaneously discovering a suitable internal representation.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b="0" dirty="0"/>
              <a:t>Another technique is to continuously adapt changes in sensor measurements.</a:t>
            </a:r>
            <a:endParaRPr lang="en-US" sz="1800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b="0" dirty="0">
                <a:solidFill>
                  <a:srgbClr val="0000FF"/>
                </a:solidFill>
              </a:rPr>
              <a:t>Adaptive perception </a:t>
            </a:r>
            <a:r>
              <a:rPr lang="en-US" sz="1600" b="0" dirty="0"/>
              <a:t>techniques enable robots to adjust to such changes.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b="0" dirty="0"/>
              <a:t>Methods that make robots collect their own data with labels are called </a:t>
            </a:r>
            <a:r>
              <a:rPr lang="en-US" sz="1600" b="0" dirty="0">
                <a:solidFill>
                  <a:srgbClr val="0000FF"/>
                </a:solidFill>
              </a:rPr>
              <a:t>self-supervised</a:t>
            </a:r>
            <a:r>
              <a:rPr lang="en-US" sz="16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6257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20.5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Planning and Control</a:t>
            </a:r>
          </a:p>
        </p:txBody>
      </p:sp>
    </p:spTree>
    <p:extLst>
      <p:ext uri="{BB962C8B-B14F-4D97-AF65-F5344CB8AC3E}">
        <p14:creationId xmlns:p14="http://schemas.microsoft.com/office/powerpoint/2010/main" val="189460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20.5 Planning and Control (1/8)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843558"/>
            <a:ext cx="4380255" cy="41764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Path and Trajectory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>
                <a:solidFill>
                  <a:srgbClr val="0000FF"/>
                </a:solidFill>
              </a:rPr>
              <a:t>Path</a:t>
            </a:r>
            <a:r>
              <a:rPr lang="en-US" sz="1800" b="0" dirty="0"/>
              <a:t> is a sequence of points in geometric space that a robot will follow.</a:t>
            </a:r>
            <a:endParaRPr lang="en-US" sz="1800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800" b="1" dirty="0"/>
              <a:t>Motion planning</a:t>
            </a:r>
            <a:r>
              <a:rPr lang="en-US" sz="1800" dirty="0"/>
              <a:t>: Task of finding a good path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>
                <a:solidFill>
                  <a:srgbClr val="0000FF"/>
                </a:solidFill>
              </a:rPr>
              <a:t>Trajectory</a:t>
            </a:r>
            <a:r>
              <a:rPr lang="en-US" sz="1800" b="0" dirty="0"/>
              <a:t> is a path that has a time associated with each point on the path.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800" b="1" dirty="0"/>
              <a:t>Control:</a:t>
            </a:r>
            <a:r>
              <a:rPr lang="en-US" sz="1800" b="0" dirty="0"/>
              <a:t> Once we have a path, the task of executing a sequence of actions to follow the path is called </a:t>
            </a:r>
            <a:r>
              <a:rPr lang="en-US" sz="1800" b="1" dirty="0"/>
              <a:t>trajectory tracking control</a:t>
            </a:r>
            <a:r>
              <a:rPr lang="en-US" sz="1800" dirty="0"/>
              <a:t>.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EB8F215-3393-AD4F-A8C8-960F85514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58"/>
          <a:stretch/>
        </p:blipFill>
        <p:spPr>
          <a:xfrm>
            <a:off x="4716016" y="1707654"/>
            <a:ext cx="4367321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6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20.5 Planning and Control (2/8)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5244352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Configuration Space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/>
              <a:t>Workspace</a:t>
            </a:r>
            <a:r>
              <a:rPr lang="en-US" sz="2000" b="0" dirty="0"/>
              <a:t>: The physical space that a robot moves around.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2000" dirty="0">
                <a:solidFill>
                  <a:srgbClr val="0000FF"/>
                </a:solidFill>
              </a:rPr>
              <a:t>Configuration space </a:t>
            </a:r>
            <a:r>
              <a:rPr lang="en-US" altLang="ko-KR" sz="2000" dirty="0"/>
              <a:t>(</a:t>
            </a:r>
            <a:r>
              <a:rPr lang="en-US" altLang="ko-KR" sz="2000" dirty="0">
                <a:solidFill>
                  <a:srgbClr val="0000FF"/>
                </a:solidFill>
              </a:rPr>
              <a:t>C-space</a:t>
            </a:r>
            <a:r>
              <a:rPr lang="en-US" altLang="ko-KR" sz="2000" dirty="0"/>
              <a:t>): </a:t>
            </a:r>
            <a:r>
              <a:rPr lang="en-US" sz="2000" b="0" dirty="0"/>
              <a:t>All the points that comprise the robot are represented as a single point in multidimensional space</a:t>
            </a:r>
            <a:endParaRPr lang="en-US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The set of points that comprise the robot can be computed if we know: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(1) Measurements of the robot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(2) Position and orientation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66144-5E54-6D8A-D8A3-554776B1518C}"/>
              </a:ext>
            </a:extLst>
          </p:cNvPr>
          <p:cNvSpPr txBox="1"/>
          <p:nvPr/>
        </p:nvSpPr>
        <p:spPr>
          <a:xfrm>
            <a:off x="1223628" y="4818188"/>
            <a:ext cx="68047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D76D68-B646-9046-BAB9-6BBC49432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904" y="2922943"/>
            <a:ext cx="3024336" cy="18204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6ACAA5-43F0-704D-885B-F507D66B9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801301"/>
            <a:ext cx="2940096" cy="203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85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20.5 Planning and Control (3/8)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Configuration Space (cont’d)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dirty="0"/>
                  <a:t>C-space obstacle </a:t>
                </a:r>
                <a:r>
                  <a:rPr lang="en-US" sz="2000" b="0" dirty="0"/>
                  <a:t>is the area where the robot cannot go.</a:t>
                </a:r>
                <a:endParaRPr lang="en-US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From the previous figure,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≠{}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𝑓𝑟𝑒𝑒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If we know the configuration we can determine the points on the arm.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>
                    <a:solidFill>
                      <a:srgbClr val="0000FF"/>
                    </a:solidFill>
                  </a:rPr>
                  <a:t>Forward kinematics </a:t>
                </a:r>
                <a:r>
                  <a:rPr lang="en-US" dirty="0"/>
                  <a:t>mapping: 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i="1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>
                    <a:solidFill>
                      <a:srgbClr val="0000FF"/>
                    </a:solidFill>
                  </a:rPr>
                  <a:t>Inverse kinematics</a:t>
                </a:r>
                <a:r>
                  <a:rPr lang="en-US" dirty="0"/>
                  <a:t> mapping: 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⟼{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6072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20.5 Planning and Control (4/8)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Motion Planning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Problem of finding a plan that takes a robot from one configuration to another without colliding with an obstacle.</a:t>
            </a:r>
            <a:endParaRPr lang="en-US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Basic building block for movement and manipulation.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Motion planning is a quintessentially continuous-state </a:t>
            </a:r>
            <a:r>
              <a:rPr lang="en-US" sz="2000" dirty="0">
                <a:solidFill>
                  <a:srgbClr val="0000FF"/>
                </a:solidFill>
              </a:rPr>
              <a:t>search problem</a:t>
            </a:r>
            <a:r>
              <a:rPr lang="en-US" sz="2000" b="0" dirty="0"/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But is often possible to discretize the space and apply search algorithms.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It is also referred to as the </a:t>
            </a:r>
            <a:r>
              <a:rPr lang="en-US" dirty="0">
                <a:solidFill>
                  <a:srgbClr val="0000FF"/>
                </a:solidFill>
              </a:rPr>
              <a:t>piano mover’s problem</a:t>
            </a:r>
            <a:r>
              <a:rPr lang="en-US" dirty="0"/>
              <a:t>.</a:t>
            </a:r>
            <a:endParaRPr lang="en-US" b="0" dirty="0">
              <a:ea typeface="Cambria Math" panose="02040503050406030204" pitchFamily="18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endParaRPr lang="en-US" sz="2000" b="0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The aim is to find a continuous path through free space, given C-space obstacle and its corresponding free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83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20.5 Planning and Control (5/8)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59" y="771550"/>
            <a:ext cx="4580381" cy="41764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Motion Planning Methods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>
                <a:solidFill>
                  <a:srgbClr val="0000FF"/>
                </a:solidFill>
              </a:rPr>
              <a:t>Visibility graphs 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>
                <a:solidFill>
                  <a:srgbClr val="0000FF"/>
                </a:solidFill>
              </a:rPr>
              <a:t>Voronoi diagrams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800" dirty="0"/>
              <a:t>Put paths as far away from obstacles as possible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800" dirty="0"/>
              <a:t>Calculates shortest path from a set of region consisting all the points in the plane that are closer to that obstacle point.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>
                <a:solidFill>
                  <a:srgbClr val="0000FF"/>
                </a:solidFill>
              </a:rPr>
              <a:t>Probabilistic roadmap (PRM)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800" dirty="0"/>
              <a:t>A skeletonization approach that offers more possible routes and deals with wide-open spaces.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F1817-2A0B-FD41-9F2F-B11678A81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771" y="2501179"/>
            <a:ext cx="3837725" cy="25776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D2C687-0E5E-AA4E-8F37-97D88514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40" y="761703"/>
            <a:ext cx="2608188" cy="14500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4DC55B-EBC3-594B-A8DE-59EFB5FDD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384" y="706919"/>
            <a:ext cx="1697112" cy="162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26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20.5 Planning and Control (6/8)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4884312" cy="4046638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Cell Decomposition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An alternative approach to motion planning is to discretize the C-space.</a:t>
            </a:r>
            <a:endParaRPr lang="en-US" sz="2000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>
                <a:solidFill>
                  <a:srgbClr val="0000FF"/>
                </a:solidFill>
              </a:rPr>
              <a:t>Cell decomposition</a:t>
            </a:r>
            <a:r>
              <a:rPr lang="en-US" sz="2000" b="0" dirty="0"/>
              <a:t> methods decompose free space into a finite number of continuous regions, called cells.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endParaRPr lang="en-US" sz="2000" b="0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Grayscale shading indicates the </a:t>
            </a:r>
            <a:r>
              <a:rPr lang="en-US" sz="2000" b="0" i="1" dirty="0"/>
              <a:t>value</a:t>
            </a:r>
            <a:r>
              <a:rPr lang="en-US" sz="2000" b="0" dirty="0"/>
              <a:t> of each free-space grid cell – the </a:t>
            </a:r>
            <a:r>
              <a:rPr lang="en-US" sz="2000" b="0" dirty="0">
                <a:solidFill>
                  <a:srgbClr val="0000FF"/>
                </a:solidFill>
              </a:rPr>
              <a:t>cost of the shortest path</a:t>
            </a:r>
            <a:r>
              <a:rPr lang="en-US" sz="2000" b="0" dirty="0"/>
              <a:t> from the cell to the goal.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7F02-CA17-3B48-251B-D533AC97C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58"/>
          <a:stretch/>
        </p:blipFill>
        <p:spPr>
          <a:xfrm>
            <a:off x="5220072" y="1707654"/>
            <a:ext cx="3856090" cy="1843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68DF71-4DF9-496B-C6F0-A410684E4F6D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12181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20.5 Planning and Control (7/8)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Trajectory Tracking Control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dirty="0">
                    <a:solidFill>
                      <a:srgbClr val="0000FF"/>
                    </a:solidFill>
                  </a:rPr>
                  <a:t>Dynamics model </a:t>
                </a:r>
                <a:r>
                  <a:rPr lang="en-US" sz="1800" b="0" dirty="0"/>
                  <a:t>(or transition model) </a:t>
                </a:r>
                <a:r>
                  <a:rPr lang="en-US" sz="1800" b="0" i="1" dirty="0"/>
                  <a:t>f</a:t>
                </a:r>
                <a:r>
                  <a:rPr lang="en-US" sz="1800" b="0" dirty="0"/>
                  <a:t>: </a:t>
                </a:r>
                <a:r>
                  <a:rPr lang="en-US" altLang="ko-KR" sz="1050" b="0" dirty="0"/>
                  <a:t>dynamic states to torques (as actions)</a:t>
                </a:r>
                <a:endParaRPr lang="en-US" sz="1100" b="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is the inverse dynamics (torque to acceleration)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2000" dirty="0">
                    <a:solidFill>
                      <a:srgbClr val="0000FF"/>
                    </a:solidFill>
                  </a:rPr>
                  <a:t>From configurations to torques: 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2000" dirty="0">
                  <a:solidFill>
                    <a:srgbClr val="0000FF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sz="200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2000" dirty="0"/>
                  <a:t>P controller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AD07D5DC-FFF1-3A4C-BE44-87D9D889E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1" y="2643758"/>
            <a:ext cx="2659499" cy="450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5A7533-8DF9-2D4A-A9F4-51460AA93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283718"/>
            <a:ext cx="2842828" cy="3460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EDD78E-B9EE-1C4B-8016-E305169BC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394" y="2355726"/>
            <a:ext cx="3555014" cy="2962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D1EB9C-F54B-274A-A9A6-5EC77CCBB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726926"/>
            <a:ext cx="3933898" cy="2768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3729D2-6D56-B244-893E-649B57274D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3406787"/>
            <a:ext cx="7416824" cy="16132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68606D-7B6E-C14D-A2DF-5833ADB9C0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380165"/>
            <a:ext cx="2031642" cy="20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91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20.5 Planning and Control (8/8)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7643405" cy="2304256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Trajectory Tracking Control (cont’d)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/>
              <a:t>PD controller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/>
              <a:t>PID controller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US" sz="1600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400" dirty="0"/>
              <a:t>Proportional: Try harder the farther away you are from the path.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400" dirty="0"/>
              <a:t>Integral: Try harder if you have not made progress for a long time.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400" dirty="0"/>
              <a:t>Derivative: Try even harder if the error is increasing.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2000" dirty="0"/>
              <a:t>Computed torque control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200" dirty="0"/>
              <a:t>Middle ground between open-loop control based on inverse kinematics and closed-loop PID control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4F017-C710-3593-4892-43F7F098A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378"/>
          <a:stretch/>
        </p:blipFill>
        <p:spPr>
          <a:xfrm>
            <a:off x="6012160" y="2349316"/>
            <a:ext cx="3024336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90AFC6-CFD0-907C-D844-47492F192148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BD5B2B-D2FD-4D47-A38A-0EABAC2D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1" y="1674676"/>
            <a:ext cx="5335984" cy="5814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FCC197-0D66-A747-997B-99BC273D1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1301254"/>
            <a:ext cx="3474468" cy="3598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4561397-0D6A-2048-9C45-EA5229BF9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38" y="3720182"/>
            <a:ext cx="7073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1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Types of Robots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3300136" cy="4176464"/>
          </a:xfrm>
        </p:spPr>
        <p:txBody>
          <a:bodyPr/>
          <a:lstStyle/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0000FF"/>
                </a:solidFill>
              </a:rPr>
              <a:t>Manipulators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Robot arms physically anchored to their workspace</a:t>
            </a:r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0000FF"/>
                </a:solidFill>
              </a:rPr>
              <a:t>Mobile robots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Move about their environment using wheels or legs</a:t>
            </a:r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0000FF"/>
                </a:solidFill>
              </a:rPr>
              <a:t>Mobile manipulators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Combine mobility with manipulation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AE4402-FE87-4C44-8AB1-54E81000E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323" y="627534"/>
            <a:ext cx="2088232" cy="25098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861366-0FA6-1B4A-A9CE-7E94D8CE0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437" y="1491630"/>
            <a:ext cx="1786803" cy="23762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5FED66-770A-2E45-9CEF-A4928DD97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108" y="3003063"/>
            <a:ext cx="2603996" cy="17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0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20.6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Planning Uncertain Movements</a:t>
            </a:r>
          </a:p>
        </p:txBody>
      </p:sp>
    </p:spTree>
    <p:extLst>
      <p:ext uri="{BB962C8B-B14F-4D97-AF65-F5344CB8AC3E}">
        <p14:creationId xmlns:p14="http://schemas.microsoft.com/office/powerpoint/2010/main" val="3492218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20.6 Planning Uncertain Movements (1/1)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Online Planning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2000" b="0" dirty="0"/>
              <a:t>When </a:t>
            </a:r>
            <a:r>
              <a:rPr lang="en-US" altLang="ko-KR" sz="2000" dirty="0"/>
              <a:t>tracking the plan</a:t>
            </a:r>
            <a:r>
              <a:rPr lang="en-US" altLang="ko-KR" sz="2000" b="0" dirty="0"/>
              <a:t> designed for different hypothesis is too suboptimal, we do </a:t>
            </a:r>
            <a:r>
              <a:rPr lang="en-US" altLang="ko-KR" sz="2000" dirty="0">
                <a:solidFill>
                  <a:srgbClr val="0000FF"/>
                </a:solidFill>
              </a:rPr>
              <a:t>online planning</a:t>
            </a:r>
            <a:r>
              <a:rPr lang="en-US" altLang="ko-KR" sz="2000" b="0" dirty="0"/>
              <a:t>, i.e.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dirty="0">
                <a:solidFill>
                  <a:srgbClr val="0000FF"/>
                </a:solidFill>
              </a:rPr>
              <a:t>Recompute a new plan based on the new belief.</a:t>
            </a:r>
            <a:endParaRPr lang="en-US" sz="22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2200" dirty="0"/>
              <a:t>Model Predictive Control (MPC)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>
                <a:solidFill>
                  <a:srgbClr val="0000FF"/>
                </a:solidFill>
              </a:rPr>
              <a:t>Plan for a shorter time horizon, but </a:t>
            </a:r>
            <a:r>
              <a:rPr lang="en-US" sz="2000" b="0" dirty="0" err="1">
                <a:solidFill>
                  <a:srgbClr val="0000FF"/>
                </a:solidFill>
              </a:rPr>
              <a:t>replan</a:t>
            </a:r>
            <a:r>
              <a:rPr lang="en-US" sz="2000" b="0" dirty="0">
                <a:solidFill>
                  <a:srgbClr val="0000FF"/>
                </a:solidFill>
              </a:rPr>
              <a:t> every time step. </a:t>
            </a:r>
            <a:r>
              <a:rPr lang="en-US" sz="2000" b="0" dirty="0"/>
              <a:t>MPC is related with real-time search and game-playing algorithms.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The </a:t>
            </a:r>
            <a:r>
              <a:rPr lang="en-US" sz="2000" dirty="0"/>
              <a:t>plan</a:t>
            </a:r>
            <a:r>
              <a:rPr lang="en-US" sz="2000" b="0" dirty="0"/>
              <a:t> effectively results in a </a:t>
            </a:r>
            <a:r>
              <a:rPr lang="en-US" sz="2000" dirty="0"/>
              <a:t>policy</a:t>
            </a:r>
            <a:r>
              <a:rPr lang="en-US" sz="2000" b="0" dirty="0"/>
              <a:t>: </a:t>
            </a:r>
            <a:r>
              <a:rPr lang="en-US" sz="2000" b="0" i="1" dirty="0"/>
              <a:t>at every step, we run a planner and take a first action in the plan.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When we consider only the information we have and make a plan based on it, we are solving a new MDP at every step. 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294880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20.7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Reinforcement Learning in 	Robotics</a:t>
            </a:r>
          </a:p>
        </p:txBody>
      </p:sp>
    </p:spTree>
    <p:extLst>
      <p:ext uri="{BB962C8B-B14F-4D97-AF65-F5344CB8AC3E}">
        <p14:creationId xmlns:p14="http://schemas.microsoft.com/office/powerpoint/2010/main" val="4265121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20.7 Reinforcement Learning in Robotics (1/2)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4884312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Exploiting Models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400" b="0" dirty="0"/>
              <a:t>There are several ways to avoid the need for many real-world samples: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dirty="0">
                <a:solidFill>
                  <a:srgbClr val="0000FF"/>
                </a:solidFill>
              </a:rPr>
              <a:t>Model-based RL</a:t>
            </a:r>
            <a:r>
              <a:rPr lang="en-US" sz="1600" b="0" dirty="0"/>
              <a:t>: </a:t>
            </a:r>
            <a:r>
              <a:rPr lang="en-US" sz="1400" b="0" dirty="0"/>
              <a:t>Robot can alternate between fitting the dynamics parameters and computing a better policy.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400" dirty="0"/>
              <a:t>Even if the equations are incorrect and fail, we learn from the error term.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dirty="0">
                <a:solidFill>
                  <a:srgbClr val="0000FF"/>
                </a:solidFill>
              </a:rPr>
              <a:t>Sim-to-Real</a:t>
            </a:r>
            <a:r>
              <a:rPr lang="en-US" sz="1600" b="0" dirty="0"/>
              <a:t>: </a:t>
            </a:r>
            <a:r>
              <a:rPr lang="en-US" sz="1400" b="0" dirty="0"/>
              <a:t>Transfer policies that work in simulation to real world.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400" dirty="0"/>
              <a:t>To learn a policy that transfers, we add noise to the model during training.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400" dirty="0"/>
              <a:t>We can also train policy using </a:t>
            </a:r>
            <a:r>
              <a:rPr lang="en-US" sz="1400" b="1" dirty="0"/>
              <a:t>domain randomization.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dirty="0">
                <a:solidFill>
                  <a:srgbClr val="0000FF"/>
                </a:solidFill>
              </a:rPr>
              <a:t>End-to-End Learning</a:t>
            </a:r>
            <a:r>
              <a:rPr lang="en-US" sz="1400" b="0" dirty="0"/>
              <a:t>: Policy takes pixels as input and directly outputs torques as actions.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400" b="0" dirty="0"/>
              <a:t>Models can be exploited for the purpose of ensuring </a:t>
            </a:r>
            <a:r>
              <a:rPr lang="en-US" sz="1400" b="0" dirty="0">
                <a:solidFill>
                  <a:srgbClr val="C00000"/>
                </a:solidFill>
              </a:rPr>
              <a:t>safe exploration</a:t>
            </a:r>
            <a:r>
              <a:rPr lang="en-US" sz="1400" b="0" dirty="0"/>
              <a:t>.</a:t>
            </a:r>
            <a:endParaRPr 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4E2CFB-47E9-6843-8E4D-6EE9171D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32" y="1059582"/>
            <a:ext cx="407008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2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20.7 Reinforcement Learning in Robotics (2/2)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Exploiting Other Information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When setting up an RL problem, we must select the state, action, policy, and the reward function. Possible approaches to making these decisions are: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Higher-level motion primitives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Motion primitive is a parameterized skill that the robot has.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Learns much faster than low-level approaches but does restrict the space of possible behaviors that the robot can learn.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Meta Learning</a:t>
            </a:r>
            <a:r>
              <a:rPr lang="en-US" sz="2000" b="0" dirty="0"/>
              <a:t> or </a:t>
            </a:r>
            <a:r>
              <a:rPr lang="en-US" sz="2000" dirty="0">
                <a:solidFill>
                  <a:srgbClr val="0000FF"/>
                </a:solidFill>
              </a:rPr>
              <a:t>Transfer Learning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Reuse information from previous learning episodes on other tasks rather than starting from scratch.</a:t>
            </a:r>
          </a:p>
        </p:txBody>
      </p:sp>
    </p:spTree>
    <p:extLst>
      <p:ext uri="{BB962C8B-B14F-4D97-AF65-F5344CB8AC3E}">
        <p14:creationId xmlns:p14="http://schemas.microsoft.com/office/powerpoint/2010/main" val="242093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20.8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Humans and Robots</a:t>
            </a:r>
          </a:p>
        </p:txBody>
      </p:sp>
    </p:spTree>
    <p:extLst>
      <p:ext uri="{BB962C8B-B14F-4D97-AF65-F5344CB8AC3E}">
        <p14:creationId xmlns:p14="http://schemas.microsoft.com/office/powerpoint/2010/main" val="3438766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20.8 Humans and Robots (1/4)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Main Challenges of Robot Planning and Learning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Coordination problem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Optimizing reward</a:t>
            </a:r>
            <a:r>
              <a:rPr lang="en-US" dirty="0">
                <a:sym typeface="Wingdings" pitchFamily="2" charset="2"/>
              </a:rPr>
              <a:t> when there are people acting in the same environment as the robot.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sym typeface="Wingdings" pitchFamily="2" charset="2"/>
              </a:rPr>
              <a:t>Robots and humans require 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collaboration</a:t>
            </a:r>
            <a:r>
              <a:rPr lang="en-US" dirty="0">
                <a:sym typeface="Wingdings" pitchFamily="2" charset="2"/>
              </a:rPr>
              <a:t> as robot’s reward depends on not just its own actions but also the action that people take.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00FF"/>
                </a:solidFill>
              </a:rPr>
              <a:t>Optimizing people’s wants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sym typeface="Wingdings" pitchFamily="2" charset="2"/>
              </a:rPr>
              <a:t>Reward function needs to 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incentivize the actions</a:t>
            </a:r>
            <a:r>
              <a:rPr lang="en-US" dirty="0">
                <a:sym typeface="Wingdings" pitchFamily="2" charset="2"/>
              </a:rPr>
              <a:t> that people want the robot to execute.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sym typeface="Wingdings" pitchFamily="2" charset="2"/>
              </a:rPr>
              <a:t>Figuring out the 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right reward function or policy for the robot itself</a:t>
            </a:r>
            <a:r>
              <a:rPr lang="en-US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1594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20.8 Humans and Robots (2/4)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Predicting Human Actions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513BF-64AE-1651-4293-2ECC6809FA09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E2F5D-DB4E-F512-67C9-93E2A069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89" y="1147195"/>
            <a:ext cx="6929021" cy="355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17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20.8 Humans and Robots (3/4)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Predicting Human Actions (cont’d)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513BF-64AE-1651-4293-2ECC6809FA09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FD5592-C6DF-2EE0-2C6D-E3D983B3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20" y="1232589"/>
            <a:ext cx="5460376" cy="358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763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20.8 Humans and Robots (4/4)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Learning Policies Directly via Imitation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513BF-64AE-1651-4293-2ECC6809FA09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95700-3950-6C18-720D-AEBD912E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361" y="1989061"/>
            <a:ext cx="4680263" cy="1800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D1A245-8331-2C00-615F-22727CA33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3" r="3195"/>
          <a:stretch/>
        </p:blipFill>
        <p:spPr>
          <a:xfrm>
            <a:off x="24376" y="1757423"/>
            <a:ext cx="4464496" cy="226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48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Robots for Manipulation and Transportation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532284-6D53-94C5-4A2F-DF3D99F54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1" y="1358431"/>
            <a:ext cx="4566436" cy="2683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64EC02-6E15-8A27-E603-303484E68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491630"/>
            <a:ext cx="4257571" cy="25760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D3D835-F252-5A11-13A4-A4CBCDCB7B0C}"/>
              </a:ext>
            </a:extLst>
          </p:cNvPr>
          <p:cNvSpPr txBox="1"/>
          <p:nvPr/>
        </p:nvSpPr>
        <p:spPr>
          <a:xfrm>
            <a:off x="1025606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50620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20.9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Alternative Robotic 	Frameworks</a:t>
            </a:r>
          </a:p>
        </p:txBody>
      </p:sp>
    </p:spTree>
    <p:extLst>
      <p:ext uri="{BB962C8B-B14F-4D97-AF65-F5344CB8AC3E}">
        <p14:creationId xmlns:p14="http://schemas.microsoft.com/office/powerpoint/2010/main" val="912511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20.9 Alternative Robotic Frameworks (1/2)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3084112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Reactive Controllers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b="0" dirty="0"/>
              <a:t>So far we have covered </a:t>
            </a:r>
            <a:r>
              <a:rPr lang="en-US" sz="1600" b="0" dirty="0">
                <a:solidFill>
                  <a:srgbClr val="0000FF"/>
                </a:solidFill>
              </a:rPr>
              <a:t>deliberative</a:t>
            </a:r>
            <a:r>
              <a:rPr lang="en-US" sz="1600" b="0" dirty="0"/>
              <a:t> view of robotics. In some cases, a </a:t>
            </a:r>
            <a:r>
              <a:rPr lang="en-US" sz="1600" dirty="0">
                <a:solidFill>
                  <a:srgbClr val="0000FF"/>
                </a:solidFill>
              </a:rPr>
              <a:t>reflex agent </a:t>
            </a:r>
            <a:r>
              <a:rPr lang="en-US" sz="1600" b="0" dirty="0"/>
              <a:t>architecture using </a:t>
            </a:r>
            <a:r>
              <a:rPr lang="en-US" sz="1600" b="0" dirty="0">
                <a:solidFill>
                  <a:srgbClr val="0000FF"/>
                </a:solidFill>
              </a:rPr>
              <a:t>reactive control </a:t>
            </a:r>
            <a:r>
              <a:rPr lang="en-US" sz="1600" b="0" dirty="0"/>
              <a:t>is more appropriate.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b="0" dirty="0">
                <a:solidFill>
                  <a:srgbClr val="0000FF"/>
                </a:solidFill>
                <a:sym typeface="Wingdings" pitchFamily="2" charset="2"/>
              </a:rPr>
              <a:t>When a leg’s forward motion is blocked, simply retract it, lift it higher, and try it again.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b="0" dirty="0"/>
              <a:t>Behavior that emerges through the interplay of a simple controller is referred to as </a:t>
            </a:r>
            <a:r>
              <a:rPr lang="en-US" sz="1600" dirty="0">
                <a:solidFill>
                  <a:srgbClr val="0000FF"/>
                </a:solidFill>
              </a:rPr>
              <a:t>emergent behavior</a:t>
            </a:r>
            <a:r>
              <a:rPr lang="en-US" sz="1600" dirty="0"/>
              <a:t>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A4832B-F583-19CA-315B-E2765399B5BD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EF7B99-5457-F74B-B861-E849335E2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7" y="1203598"/>
            <a:ext cx="5557785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25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20.9 Alternative Robotic Frameworks (2/2)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5316360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Subsumption Architecture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b="0" dirty="0"/>
              <a:t>A framework for assembling reactive controllers out of </a:t>
            </a:r>
            <a:r>
              <a:rPr lang="en-US" sz="1800" dirty="0">
                <a:solidFill>
                  <a:srgbClr val="0000FF"/>
                </a:solidFill>
              </a:rPr>
              <a:t>augmented finite state machines (AFSM)</a:t>
            </a:r>
            <a:r>
              <a:rPr lang="en-US" sz="1800" b="0" dirty="0"/>
              <a:t>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b="0" dirty="0"/>
              <a:t>An example of a simple AFSM is the four-state machine from the previous slide.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800" dirty="0"/>
              <a:t>This AFSM implements a cyclic controller, whose execution mostly does not rely on environmental feedback.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b="0" dirty="0"/>
              <a:t>The subsumption architecture offers </a:t>
            </a:r>
            <a:r>
              <a:rPr lang="en-US" sz="1800" b="0" dirty="0">
                <a:solidFill>
                  <a:srgbClr val="0000FF"/>
                </a:solidFill>
              </a:rPr>
              <a:t>additional primitives</a:t>
            </a:r>
            <a:r>
              <a:rPr lang="en-US" sz="1800" b="0" dirty="0"/>
              <a:t> for synchronizing AFSMs, and for combining output values of multiple possible conflicting AFSMs.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359A965-344D-F949-B4C0-88722AA1D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21" b="35367"/>
          <a:stretch/>
        </p:blipFill>
        <p:spPr>
          <a:xfrm>
            <a:off x="5802643" y="1563638"/>
            <a:ext cx="3292607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778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20.10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 Domains</a:t>
            </a:r>
          </a:p>
        </p:txBody>
      </p:sp>
    </p:spTree>
    <p:extLst>
      <p:ext uri="{BB962C8B-B14F-4D97-AF65-F5344CB8AC3E}">
        <p14:creationId xmlns:p14="http://schemas.microsoft.com/office/powerpoint/2010/main" val="2927908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20.10 Application Domains (1/3)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546037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Applications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/>
              <a:t>Homecare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dirty="0"/>
              <a:t>Assist older adults and people with motor impairments.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dirty="0"/>
              <a:t>Enable them to live more independently.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/>
              <a:t>Brain-Machine Interfaces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dirty="0"/>
              <a:t>Enable people with quadriplegia to use a robot arm to grasp objects and even feed themselves.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dirty="0"/>
              <a:t>Assist </a:t>
            </a:r>
            <a:r>
              <a:rPr lang="en-US" sz="1600" dirty="0">
                <a:sym typeface="Wingdings" pitchFamily="2" charset="2"/>
              </a:rPr>
              <a:t>people with daily tasks like cleaning and organizing.</a:t>
            </a:r>
            <a:endParaRPr lang="en-US" sz="1600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/>
              <a:t>Health Care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dirty="0"/>
              <a:t>Assist and augment surgeons, enabling more precise, minimally invasive, safer procedures with better patient outcomes.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BD3BCF-35F1-3749-BA26-FCB270BFF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96624"/>
            <a:ext cx="3201041" cy="15674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F528D1-AB64-CC49-BDA8-148B8600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987484"/>
            <a:ext cx="3136079" cy="160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037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20.10 Application Domains (2/3)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510033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Applications (cont’d)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/>
              <a:t>Services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dirty="0"/>
              <a:t>Help in office buildings, hotels, and hospitals.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dirty="0"/>
              <a:t>U</a:t>
            </a:r>
            <a:r>
              <a:rPr lang="en-US" sz="1600" dirty="0">
                <a:sym typeface="Wingdings" pitchFamily="2" charset="2"/>
              </a:rPr>
              <a:t>se telepresence robots to attend meetings and conferences remotely.</a:t>
            </a:r>
            <a:endParaRPr lang="en-US" sz="1600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/>
              <a:t>Autonomous Transportation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dirty="0"/>
              <a:t>Autonomous helicopters, wheelchairs, etc.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dirty="0">
                <a:sym typeface="Wingdings" pitchFamily="2" charset="2"/>
              </a:rPr>
              <a:t>Tesla’s drive assist, which is meant for highway driving.</a:t>
            </a:r>
            <a:endParaRPr lang="en-US" sz="1800" dirty="0">
              <a:sym typeface="Wingdings" pitchFamily="2" charset="2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/>
              <a:t>Entertainment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dirty="0" err="1"/>
              <a:t>Autonomatronics</a:t>
            </a:r>
            <a:r>
              <a:rPr lang="en-US" sz="1600" dirty="0"/>
              <a:t>, which generate autonomous actions.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dirty="0"/>
              <a:t>Form of intelligent toys for children.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714838-8E85-C947-B688-57A6F5461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067694"/>
            <a:ext cx="3767281" cy="199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48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20.10 Application Domains (3/3)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510033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Applications (cont’d)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/>
              <a:t>Hazardous Environments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dirty="0"/>
              <a:t>Cleaning up nuclear waste at Chernobyl and Three Mile Island.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dirty="0"/>
              <a:t>Search and rescue at the World Trade Center.</a:t>
            </a:r>
            <a:endParaRPr lang="en-US" sz="1800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/>
              <a:t>Exploration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dirty="0"/>
              <a:t>Sojourner to Mars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dirty="0"/>
              <a:t>Robotic arms assist astronauts in deploying and retrieving satellites and in building the International Space Station.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/>
              <a:t>Industry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dirty="0"/>
              <a:t>Efficiently produce what society needs but displace some human workers from their jobs.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70DC42-469B-2342-BB77-A88B9452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938670"/>
            <a:ext cx="3851920" cy="184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22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0B35-58CB-0A4C-B493-04E9FE97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Summary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F7C75E8-ED29-DB4F-894D-473E4F77BB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9512" y="843558"/>
            <a:ext cx="8784976" cy="38884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b="0" dirty="0"/>
              <a:t>The most common types of robots are </a:t>
            </a:r>
            <a:r>
              <a:rPr lang="en-US" sz="1400" b="0" dirty="0">
                <a:solidFill>
                  <a:srgbClr val="0000FF"/>
                </a:solidFill>
              </a:rPr>
              <a:t>manipulators</a:t>
            </a:r>
            <a:r>
              <a:rPr lang="en-US" sz="1400" b="0" dirty="0"/>
              <a:t> and </a:t>
            </a:r>
            <a:r>
              <a:rPr lang="en-US" sz="1400" b="0" dirty="0">
                <a:solidFill>
                  <a:srgbClr val="0000FF"/>
                </a:solidFill>
              </a:rPr>
              <a:t>mobile robots</a:t>
            </a:r>
            <a:r>
              <a:rPr lang="en-US" sz="1400" b="0" dirty="0"/>
              <a:t>. They have </a:t>
            </a:r>
            <a:r>
              <a:rPr lang="en-US" sz="1400" b="0" dirty="0">
                <a:solidFill>
                  <a:srgbClr val="0000FF"/>
                </a:solidFill>
              </a:rPr>
              <a:t>sensors</a:t>
            </a:r>
            <a:r>
              <a:rPr lang="en-US" sz="1400" b="0" dirty="0"/>
              <a:t> for perceiving the world and </a:t>
            </a:r>
            <a:r>
              <a:rPr lang="en-US" sz="1400" b="0" dirty="0">
                <a:solidFill>
                  <a:srgbClr val="0000FF"/>
                </a:solidFill>
              </a:rPr>
              <a:t>actuators</a:t>
            </a:r>
            <a:r>
              <a:rPr lang="en-US" sz="1400" b="0" dirty="0"/>
              <a:t> that produce motion, which then affects the world via </a:t>
            </a:r>
            <a:r>
              <a:rPr lang="en-US" sz="1400" b="0" dirty="0">
                <a:solidFill>
                  <a:srgbClr val="0000FF"/>
                </a:solidFill>
              </a:rPr>
              <a:t>effectors</a:t>
            </a:r>
            <a:r>
              <a:rPr lang="en-US" sz="1400" b="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1400" b="0" dirty="0"/>
              <a:t>The robot would solve the </a:t>
            </a:r>
            <a:r>
              <a:rPr lang="en-US" sz="1400" b="0" dirty="0">
                <a:solidFill>
                  <a:srgbClr val="0000FF"/>
                </a:solidFill>
              </a:rPr>
              <a:t>entire problem in one go</a:t>
            </a:r>
            <a:r>
              <a:rPr lang="en-US" sz="1400" b="0" dirty="0"/>
              <a:t>: observations in the form of raw sensor feeds go in, and actions in the form of torques or currents to the motors come out.</a:t>
            </a:r>
          </a:p>
          <a:p>
            <a:pPr>
              <a:lnSpc>
                <a:spcPct val="100000"/>
              </a:lnSpc>
            </a:pPr>
            <a:r>
              <a:rPr lang="en-US" sz="1400" b="0" dirty="0">
                <a:solidFill>
                  <a:srgbClr val="0000FF"/>
                </a:solidFill>
              </a:rPr>
              <a:t>Perception</a:t>
            </a:r>
            <a:r>
              <a:rPr lang="en-US" sz="1400" b="0" dirty="0"/>
              <a:t> in robotics involves computer vision to recognize the surroundings through cameras, but also localization and mapping.</a:t>
            </a:r>
          </a:p>
          <a:p>
            <a:pPr>
              <a:lnSpc>
                <a:spcPct val="100000"/>
              </a:lnSpc>
            </a:pPr>
            <a:r>
              <a:rPr lang="en-US" sz="1400" b="0" dirty="0">
                <a:solidFill>
                  <a:srgbClr val="0000FF"/>
                </a:solidFill>
              </a:rPr>
              <a:t>Probabilistic filtering</a:t>
            </a:r>
            <a:r>
              <a:rPr lang="en-US" sz="1400" b="0" dirty="0"/>
              <a:t> algorithms such as </a:t>
            </a:r>
            <a:r>
              <a:rPr lang="en-US" sz="1400" b="0" dirty="0">
                <a:solidFill>
                  <a:srgbClr val="0000FF"/>
                </a:solidFill>
              </a:rPr>
              <a:t>particle filters </a:t>
            </a:r>
            <a:r>
              <a:rPr lang="en-US" sz="1400" b="0" dirty="0"/>
              <a:t>and </a:t>
            </a:r>
            <a:r>
              <a:rPr lang="en-US" sz="1400" b="0" dirty="0">
                <a:solidFill>
                  <a:srgbClr val="0000FF"/>
                </a:solidFill>
              </a:rPr>
              <a:t>Kalman filters </a:t>
            </a:r>
            <a:r>
              <a:rPr lang="en-US" sz="1400" b="0" dirty="0"/>
              <a:t>are useful for robot perception. These techniques maintain the belief state, a posterior distribution over state variables.</a:t>
            </a:r>
          </a:p>
          <a:p>
            <a:pPr>
              <a:lnSpc>
                <a:spcPct val="100000"/>
              </a:lnSpc>
            </a:pPr>
            <a:r>
              <a:rPr lang="en-US" sz="1400" b="0" dirty="0"/>
              <a:t>For generating motions, we use</a:t>
            </a:r>
            <a:r>
              <a:rPr lang="en-US" sz="1400" b="0" dirty="0">
                <a:solidFill>
                  <a:srgbClr val="0000FF"/>
                </a:solidFill>
              </a:rPr>
              <a:t> configuration spaces </a:t>
            </a:r>
            <a:r>
              <a:rPr lang="en-US" sz="1400" b="0" dirty="0"/>
              <a:t>where a point specifies information we need to know to locate every body point on the robot.</a:t>
            </a:r>
          </a:p>
          <a:p>
            <a:pPr>
              <a:lnSpc>
                <a:spcPct val="100000"/>
              </a:lnSpc>
            </a:pPr>
            <a:r>
              <a:rPr lang="en-US" sz="1400" b="0" dirty="0"/>
              <a:t>We typically decouple the motion generation problem into </a:t>
            </a:r>
            <a:r>
              <a:rPr lang="en-US" sz="1400" b="0" dirty="0">
                <a:solidFill>
                  <a:srgbClr val="0000FF"/>
                </a:solidFill>
              </a:rPr>
              <a:t>motion planning</a:t>
            </a:r>
            <a:r>
              <a:rPr lang="en-US" sz="1400" b="0" dirty="0"/>
              <a:t>, concerned with producing a plan, and </a:t>
            </a:r>
            <a:r>
              <a:rPr lang="en-US" sz="1400" b="0" dirty="0">
                <a:solidFill>
                  <a:srgbClr val="0000FF"/>
                </a:solidFill>
              </a:rPr>
              <a:t>trajectory tracking control</a:t>
            </a:r>
            <a:r>
              <a:rPr lang="en-US" sz="1400" b="0" dirty="0"/>
              <a:t>, concerned with producing a policy for control inputs that results in executing the plan.</a:t>
            </a:r>
          </a:p>
          <a:p>
            <a:pPr>
              <a:lnSpc>
                <a:spcPct val="100000"/>
              </a:lnSpc>
            </a:pPr>
            <a:r>
              <a:rPr lang="en-US" sz="1400" b="0" dirty="0">
                <a:solidFill>
                  <a:srgbClr val="0000FF"/>
                </a:solidFill>
              </a:rPr>
              <a:t>Planning </a:t>
            </a:r>
            <a:r>
              <a:rPr lang="en-US" sz="1400" b="0" dirty="0"/>
              <a:t>under </a:t>
            </a:r>
            <a:r>
              <a:rPr lang="en-US" sz="1400" b="0" dirty="0">
                <a:solidFill>
                  <a:srgbClr val="0000FF"/>
                </a:solidFill>
              </a:rPr>
              <a:t>uncertainty </a:t>
            </a:r>
            <a:r>
              <a:rPr lang="en-US" sz="1400" b="0" dirty="0"/>
              <a:t>unites perception and action by online planning.</a:t>
            </a:r>
          </a:p>
          <a:p>
            <a:pPr>
              <a:lnSpc>
                <a:spcPct val="100000"/>
              </a:lnSpc>
            </a:pPr>
            <a:r>
              <a:rPr lang="en-US" sz="1400" b="0" dirty="0"/>
              <a:t>Interaction with humans requires the ability to </a:t>
            </a:r>
            <a:r>
              <a:rPr lang="en-US" sz="1400" b="0" dirty="0">
                <a:solidFill>
                  <a:srgbClr val="0000FF"/>
                </a:solidFill>
              </a:rPr>
              <a:t>coordinate the robots' actions with theirs</a:t>
            </a:r>
            <a:r>
              <a:rPr lang="en-US" sz="1400" b="0" dirty="0"/>
              <a:t>. We usually decompose the solution into perception.</a:t>
            </a:r>
          </a:p>
        </p:txBody>
      </p:sp>
    </p:spTree>
    <p:extLst>
      <p:ext uri="{BB962C8B-B14F-4D97-AF65-F5344CB8AC3E}">
        <p14:creationId xmlns:p14="http://schemas.microsoft.com/office/powerpoint/2010/main" val="2331622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Applications of Robotics in Daily Life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1059582"/>
            <a:ext cx="8548826" cy="3491489"/>
          </a:xfrm>
        </p:spPr>
        <p:txBody>
          <a:bodyPr/>
          <a:lstStyle/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sz="2000" b="0" dirty="0"/>
              <a:t>Homecare</a:t>
            </a:r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sz="2000" b="0" dirty="0"/>
              <a:t>Brain-Machine Interfaces</a:t>
            </a:r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sz="2000" b="0" dirty="0"/>
              <a:t>Healthcare</a:t>
            </a:r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sz="2000" b="0" dirty="0"/>
              <a:t>Services</a:t>
            </a:r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sz="2000" b="0" dirty="0"/>
              <a:t>Autonomous Transportation</a:t>
            </a:r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sz="2000" b="0" dirty="0"/>
              <a:t>Entertainment</a:t>
            </a:r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sz="2000" b="0" dirty="0"/>
              <a:t>Hazardous Environments</a:t>
            </a:r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sz="2000" b="0" dirty="0"/>
              <a:t>Exploration to Mars</a:t>
            </a:r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sz="2000" b="0" dirty="0"/>
              <a:t>Industry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F35002-83AD-142B-DA4B-9AC9F1632412}"/>
              </a:ext>
            </a:extLst>
          </p:cNvPr>
          <p:cNvGrpSpPr/>
          <p:nvPr/>
        </p:nvGrpSpPr>
        <p:grpSpPr>
          <a:xfrm>
            <a:off x="3891408" y="987573"/>
            <a:ext cx="4509248" cy="3635505"/>
            <a:chOff x="4259308" y="952469"/>
            <a:chExt cx="4509248" cy="36355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746C14-B223-F75D-2AF3-BD2D808C2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3324" y="952469"/>
              <a:ext cx="2472932" cy="165618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668375-E914-E945-D409-07680916F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6256" y="1131590"/>
              <a:ext cx="1892300" cy="1803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3AB0A41-6919-8DA2-93B0-B734EFD3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9308" y="2608653"/>
              <a:ext cx="2590800" cy="1485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E8CCBF-7D15-A6C1-0ECA-7FE25E6B0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6256" y="2931790"/>
              <a:ext cx="1768468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9829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0F65-B028-49CF-8C45-508DDA98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나눔바른고딕" panose="020B0603020101020101" pitchFamily="34" charset="-127"/>
              </a:rPr>
              <a:t>Outline (Lecture ##)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08F129-7720-9E8B-FB92-1BE72496E520}"/>
              </a:ext>
            </a:extLst>
          </p:cNvPr>
          <p:cNvGrpSpPr/>
          <p:nvPr/>
        </p:nvGrpSpPr>
        <p:grpSpPr>
          <a:xfrm>
            <a:off x="1259632" y="699542"/>
            <a:ext cx="6624736" cy="4110741"/>
            <a:chOff x="971600" y="619773"/>
            <a:chExt cx="6624736" cy="41107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9C16D4-211F-4157-B9DF-E7450882600C}"/>
                </a:ext>
              </a:extLst>
            </p:cNvPr>
            <p:cNvSpPr/>
            <p:nvPr/>
          </p:nvSpPr>
          <p:spPr>
            <a:xfrm>
              <a:off x="971600" y="619773"/>
              <a:ext cx="6624736" cy="4110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tabLst>
                  <a:tab pos="1440000" algn="r"/>
                </a:tabLst>
              </a:pPr>
              <a:r>
                <a:rPr kumimoji="1" lang="en-US" altLang="ko-KR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20.1 Robots …………..………….…………...………………………..</a:t>
              </a:r>
              <a:endParaRPr kumimoji="1" lang="en-US" altLang="ja-JP" sz="16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20.2 Robot Hardware ……….……………………….….....………..…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20.3 What kind of problem is robotics solving? ………….....……..….</a:t>
              </a:r>
              <a:endParaRPr kumimoji="1" lang="en-US" altLang="ja-JP" sz="16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20.4 Robotic Perception …………………………..….…….….……....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20.5 Planning and Control …………………………………………….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20.6 Planning Uncertain Movements …………………………………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20.7 Reinforcement Learning in Robotics …………………….………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20.8 Humans and Robots ……………………………………………...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20.9 Alternative Robotic Frameworks ………………………………...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20.10 Application Domains …………………………………………...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Summary </a:t>
              </a:r>
              <a:r>
                <a:rPr kumimoji="1" lang="en-US" altLang="ja-JP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………………………………………………………………</a:t>
              </a:r>
              <a:endParaRPr kumimoji="1" lang="en-US" altLang="ko-KR" sz="1600" b="1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9A2E3A-88F9-4395-99C6-723BB4F0F864}"/>
                </a:ext>
              </a:extLst>
            </p:cNvPr>
            <p:cNvSpPr txBox="1"/>
            <p:nvPr/>
          </p:nvSpPr>
          <p:spPr>
            <a:xfrm>
              <a:off x="6696236" y="619773"/>
              <a:ext cx="576064" cy="4110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7</a:t>
              </a:r>
            </a:p>
            <a:p>
              <a:pPr algn="r"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10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16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16</a:t>
              </a:r>
              <a:endParaRPr lang="en-US" sz="16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ko-KR" sz="16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20</a:t>
              </a:r>
              <a:endParaRPr lang="en-US" sz="16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ko-KR" sz="16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30</a:t>
              </a:r>
              <a:endParaRPr lang="en-US" sz="16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ko-KR" sz="16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39</a:t>
              </a:r>
              <a:endParaRPr lang="en-US" sz="16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endParaRPr>
            </a:p>
            <a:p>
              <a:pPr algn="r"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41</a:t>
              </a:r>
            </a:p>
            <a:p>
              <a:pPr algn="r"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44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16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49</a:t>
              </a:r>
              <a:br>
                <a:rPr lang="en-US" sz="16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</a:br>
              <a:r>
                <a:rPr lang="en-US" sz="16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52</a:t>
              </a:r>
              <a:br>
                <a:rPr lang="en-US" sz="16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</a:br>
              <a:r>
                <a:rPr lang="en-US" altLang="ko-KR" sz="16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56</a:t>
              </a:r>
              <a:endParaRPr lang="en-US" sz="16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844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20.1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Robots</a:t>
            </a:r>
          </a:p>
        </p:txBody>
      </p:sp>
    </p:spTree>
    <p:extLst>
      <p:ext uri="{BB962C8B-B14F-4D97-AF65-F5344CB8AC3E}">
        <p14:creationId xmlns:p14="http://schemas.microsoft.com/office/powerpoint/2010/main" val="1523461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20.1 Robots (1/2)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What are robots?</a:t>
            </a:r>
            <a:endParaRPr lang="en-US" sz="2000" b="0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Robots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Physical agents</a:t>
            </a:r>
            <a:r>
              <a:rPr lang="en-US" dirty="0"/>
              <a:t> that perform tasks by manipulating the physical world.</a:t>
            </a:r>
            <a:endParaRPr lang="en-US" sz="2000" b="0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To do so, they are equipped with: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(1) </a:t>
            </a:r>
            <a:r>
              <a:rPr lang="en-US" b="1" dirty="0">
                <a:solidFill>
                  <a:srgbClr val="0000FF"/>
                </a:solidFill>
              </a:rPr>
              <a:t>Effectors</a:t>
            </a:r>
            <a:r>
              <a:rPr lang="en-US" dirty="0"/>
              <a:t>: To assert physical forces on the environment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(2) </a:t>
            </a:r>
            <a:r>
              <a:rPr lang="en-US" b="1" dirty="0">
                <a:solidFill>
                  <a:srgbClr val="0000FF"/>
                </a:solidFill>
              </a:rPr>
              <a:t>Sensors</a:t>
            </a:r>
            <a:r>
              <a:rPr lang="en-US" dirty="0"/>
              <a:t>: To perceive their environment.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9730B-8382-8D38-D4E7-DAE7DEFD5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19"/>
          <a:stretch/>
        </p:blipFill>
        <p:spPr>
          <a:xfrm>
            <a:off x="1403648" y="3147814"/>
            <a:ext cx="3888432" cy="1618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D1A1D3-8DCE-474B-8151-547E5137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2355726"/>
            <a:ext cx="1786803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80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 w="38100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/>
        </a:defPPr>
      </a:lstStyle>
    </a:spDef>
    <a:txDef>
      <a:spPr>
        <a:noFill/>
      </a:spPr>
      <a:bodyPr wrap="square" rtlCol="0">
        <a:spAutoFit/>
      </a:bodyPr>
      <a:lstStyle>
        <a:defPPr>
          <a:defRPr sz="2400" dirty="0" smtClean="0">
            <a:solidFill>
              <a:srgbClr val="55111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HY견고딕" pitchFamily="18" charset="-127"/>
            <a:ea typeface="HY견고딕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26488</TotalTime>
  <Words>3676</Words>
  <Application>Microsoft Macintosh PowerPoint</Application>
  <PresentationFormat>화면 슬라이드 쇼(16:9)</PresentationFormat>
  <Paragraphs>409</Paragraphs>
  <Slides>57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5" baseType="lpstr">
      <vt:lpstr>나눔바른고딕</vt:lpstr>
      <vt:lpstr>맑은 고딕</vt:lpstr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Introduction: Robotics</vt:lpstr>
      <vt:lpstr>Types of Robots</vt:lpstr>
      <vt:lpstr>Robots for Manipulation and Transportation</vt:lpstr>
      <vt:lpstr>Applications of Robotics in Daily Life</vt:lpstr>
      <vt:lpstr>Outline (Lecture ##)</vt:lpstr>
      <vt:lpstr>PowerPoint 프레젠테이션</vt:lpstr>
      <vt:lpstr>20.1 Robots (1/2)</vt:lpstr>
      <vt:lpstr>20.1 Robots (2/2)</vt:lpstr>
      <vt:lpstr>PowerPoint 프레젠테이션</vt:lpstr>
      <vt:lpstr>20.2 Robot Hardware (1/5)</vt:lpstr>
      <vt:lpstr>20.2 Robot Hardware (2/5)</vt:lpstr>
      <vt:lpstr>20.2 Robot Hardware (3/5)</vt:lpstr>
      <vt:lpstr>20.2 Robot Hardware (4/5)</vt:lpstr>
      <vt:lpstr>20.2 Robot Hardware (5/5)</vt:lpstr>
      <vt:lpstr>PowerPoint 프레젠테이션</vt:lpstr>
      <vt:lpstr>20.3 What Kind of Problem Is Robotics Solving? (1/3)</vt:lpstr>
      <vt:lpstr>20.3 What Kind of Problem Is Robotics Solving? (2/3)</vt:lpstr>
      <vt:lpstr>20.3 What Kind of Problem Is Robotics Solving? (3/3)</vt:lpstr>
      <vt:lpstr>PowerPoint 프레젠테이션</vt:lpstr>
      <vt:lpstr>20.4 Robotic Perception (1/9)</vt:lpstr>
      <vt:lpstr>20.4 Robotic Perception (2/9)</vt:lpstr>
      <vt:lpstr>20.4 Robotic Perception (3/9)</vt:lpstr>
      <vt:lpstr>20.4 Robotic Perception (4/9)</vt:lpstr>
      <vt:lpstr>20.4 Robotic Perception (5/9)</vt:lpstr>
      <vt:lpstr>20.4 Robotic Perception (6/9)</vt:lpstr>
      <vt:lpstr>20.4 Robotic Perception (7/9)</vt:lpstr>
      <vt:lpstr>20.4 Robotic Perception (8/9)</vt:lpstr>
      <vt:lpstr>20.4 Robotic Perception (9/9)</vt:lpstr>
      <vt:lpstr>PowerPoint 프레젠테이션</vt:lpstr>
      <vt:lpstr>20.5 Planning and Control (1/8)</vt:lpstr>
      <vt:lpstr>20.5 Planning and Control (2/8)</vt:lpstr>
      <vt:lpstr>20.5 Planning and Control (3/8)</vt:lpstr>
      <vt:lpstr>20.5 Planning and Control (4/8)</vt:lpstr>
      <vt:lpstr>20.5 Planning and Control (5/8)</vt:lpstr>
      <vt:lpstr>20.5 Planning and Control (6/8)</vt:lpstr>
      <vt:lpstr>20.5 Planning and Control (7/8)</vt:lpstr>
      <vt:lpstr>20.5 Planning and Control (8/8)</vt:lpstr>
      <vt:lpstr>PowerPoint 프레젠테이션</vt:lpstr>
      <vt:lpstr>20.6 Planning Uncertain Movements (1/1)</vt:lpstr>
      <vt:lpstr>PowerPoint 프레젠테이션</vt:lpstr>
      <vt:lpstr>20.7 Reinforcement Learning in Robotics (1/2)</vt:lpstr>
      <vt:lpstr>20.7 Reinforcement Learning in Robotics (2/2)</vt:lpstr>
      <vt:lpstr>PowerPoint 프레젠테이션</vt:lpstr>
      <vt:lpstr>20.8 Humans and Robots (1/4)</vt:lpstr>
      <vt:lpstr>20.8 Humans and Robots (2/4)</vt:lpstr>
      <vt:lpstr>20.8 Humans and Robots (3/4)</vt:lpstr>
      <vt:lpstr>20.8 Humans and Robots (4/4)</vt:lpstr>
      <vt:lpstr>PowerPoint 프레젠테이션</vt:lpstr>
      <vt:lpstr>20.9 Alternative Robotic Frameworks (1/2)</vt:lpstr>
      <vt:lpstr>20.9 Alternative Robotic Frameworks (2/2)</vt:lpstr>
      <vt:lpstr>PowerPoint 프레젠테이션</vt:lpstr>
      <vt:lpstr>20.10 Application Domains (1/3)</vt:lpstr>
      <vt:lpstr>20.10 Application Domains (2/3)</vt:lpstr>
      <vt:lpstr>20.10 Application Domains (3/3)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EURI</dc:creator>
  <cp:lastModifiedBy>Microsoft Office User</cp:lastModifiedBy>
  <cp:revision>2584</cp:revision>
  <cp:lastPrinted>2015-05-26T08:02:34Z</cp:lastPrinted>
  <dcterms:created xsi:type="dcterms:W3CDTF">2012-06-20T06:21:11Z</dcterms:created>
  <dcterms:modified xsi:type="dcterms:W3CDTF">2022-06-06T07:27:22Z</dcterms:modified>
</cp:coreProperties>
</file>